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3" r:id="rId7"/>
    <p:sldId id="261" r:id="rId8"/>
    <p:sldId id="262"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316" r:id="rId37"/>
    <p:sldId id="301" r:id="rId38"/>
    <p:sldId id="297" r:id="rId39"/>
    <p:sldId id="317" r:id="rId40"/>
    <p:sldId id="318" r:id="rId41"/>
    <p:sldId id="319" r:id="rId42"/>
    <p:sldId id="320" r:id="rId43"/>
    <p:sldId id="321" r:id="rId44"/>
    <p:sldId id="322" r:id="rId45"/>
    <p:sldId id="323" r:id="rId46"/>
    <p:sldId id="324" r:id="rId47"/>
    <p:sldId id="325" r:id="rId48"/>
    <p:sldId id="296" r:id="rId49"/>
    <p:sldId id="264" r:id="rId50"/>
    <p:sldId id="303" r:id="rId51"/>
    <p:sldId id="304" r:id="rId52"/>
    <p:sldId id="305" r:id="rId53"/>
    <p:sldId id="306" r:id="rId54"/>
    <p:sldId id="307" r:id="rId55"/>
    <p:sldId id="308" r:id="rId56"/>
    <p:sldId id="309" r:id="rId57"/>
    <p:sldId id="310" r:id="rId58"/>
    <p:sldId id="311" r:id="rId59"/>
    <p:sldId id="313" r:id="rId60"/>
    <p:sldId id="315" r:id="rId61"/>
    <p:sldId id="312" r:id="rId62"/>
    <p:sldId id="298" r:id="rId63"/>
    <p:sldId id="299" r:id="rId64"/>
    <p:sldId id="300" r:id="rId65"/>
    <p:sldId id="302" r:id="rId66"/>
    <p:sldId id="326" r:id="rId67"/>
    <p:sldId id="327" r:id="rId68"/>
    <p:sldId id="295" r:id="rId69"/>
    <p:sldId id="328" r:id="rId7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p>
            <a:fld id="{2B4C955E-351D-4E85-AED8-C5731EA92CC9}" type="datetimeFigureOut">
              <a:rPr lang="cs-CZ" smtClean="0"/>
              <a:t>18.08.2022</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33B922DE-19BB-4DC7-84C9-91B5D021E694}" type="slidenum">
              <a:rPr lang="cs-CZ" smtClean="0"/>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a:t>Klepnutím lze upravit styl předlohy nadpisů.</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B4C955E-351D-4E85-AED8-C5731EA92CC9}" type="datetimeFigureOut">
              <a:rPr lang="cs-CZ" smtClean="0"/>
              <a:t>18.08.2022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B4C955E-351D-4E85-AED8-C5731EA92CC9}" type="datetimeFigureOut">
              <a:rPr lang="cs-CZ" smtClean="0"/>
              <a:t>18.08.2022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2B4C955E-351D-4E85-AED8-C5731EA92CC9}" type="datetimeFigureOut">
              <a:rPr lang="cs-CZ" smtClean="0"/>
              <a:t>18.08.2022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2B4C955E-351D-4E85-AED8-C5731EA92CC9}" type="datetimeFigureOut">
              <a:rPr lang="cs-CZ" smtClean="0"/>
              <a:t>18.08.2022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B922DE-19BB-4DC7-84C9-91B5D021E694}" type="slidenum">
              <a:rPr lang="cs-CZ" smtClean="0"/>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a:t>Klepnutím lze upravit styl předlohy nadpisů.</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2B4C955E-351D-4E85-AED8-C5731EA92CC9}" type="datetimeFigureOut">
              <a:rPr lang="cs-CZ" smtClean="0"/>
              <a:t>18.08.2022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2B4C955E-351D-4E85-AED8-C5731EA92CC9}" type="datetimeFigureOut">
              <a:rPr lang="cs-CZ" smtClean="0"/>
              <a:t>18.08.2022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3B922DE-19BB-4DC7-84C9-91B5D021E694}" type="slidenum">
              <a:rPr lang="cs-CZ" smtClean="0"/>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2B4C955E-351D-4E85-AED8-C5731EA92CC9}" type="datetimeFigureOut">
              <a:rPr lang="cs-CZ" smtClean="0"/>
              <a:t>18.08.2022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4C955E-351D-4E85-AED8-C5731EA92CC9}" type="datetimeFigureOut">
              <a:rPr lang="cs-CZ" smtClean="0"/>
              <a:t>18.08.2022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2B4C955E-351D-4E85-AED8-C5731EA92CC9}" type="datetimeFigureOut">
              <a:rPr lang="cs-CZ" smtClean="0"/>
              <a:t>18.08.2022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3B922DE-19BB-4DC7-84C9-91B5D021E694}"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Přímá spojovací čára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ovací čára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ovací čára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ovací čára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a:t>Klepnutím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ovací čára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ovací čára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ovací čára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ovací čára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ovací čára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ovací čára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p>
            <a:fld id="{2B4C955E-351D-4E85-AED8-C5731EA92CC9}" type="datetimeFigureOut">
              <a:rPr lang="cs-CZ" smtClean="0"/>
              <a:t>18.08.2022</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p>
            <a:fld id="{33B922DE-19BB-4DC7-84C9-91B5D021E694}"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B4C955E-351D-4E85-AED8-C5731EA92CC9}" type="datetimeFigureOut">
              <a:rPr lang="cs-CZ" smtClean="0"/>
              <a:t>18.08.2022</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3B922DE-19BB-4DC7-84C9-91B5D021E694}"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ak-spravne-psat.c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enzaergo.cz/" TargetMode="External"/><Relationship Id="rId2" Type="http://schemas.openxmlformats.org/officeDocument/2006/relationships/hyperlink" Target="http://www.testovanonadetech.com/podkategorie/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908720"/>
            <a:ext cx="7772400" cy="3384376"/>
          </a:xfrm>
        </p:spPr>
        <p:txBody>
          <a:bodyPr/>
          <a:lstStyle/>
          <a:p>
            <a:pPr algn="ctr"/>
            <a:r>
              <a:rPr lang="cs-CZ" dirty="0"/>
              <a:t>ŠKOLNÍ ZRALOST </a:t>
            </a:r>
            <a:br>
              <a:rPr lang="cs-CZ" dirty="0"/>
            </a:br>
            <a:r>
              <a:rPr lang="cs-CZ" dirty="0"/>
              <a:t>A PŘIPRAVENOST – </a:t>
            </a:r>
            <a:br>
              <a:rPr lang="cs-CZ" dirty="0"/>
            </a:br>
            <a:r>
              <a:rPr lang="cs-CZ" dirty="0"/>
              <a:t>CO POTŘEBUJE DÍTĚ UMĚT PŘED VSTUPEM DO ZŠ</a:t>
            </a:r>
          </a:p>
        </p:txBody>
      </p:sp>
      <p:sp>
        <p:nvSpPr>
          <p:cNvPr id="3" name="Podnadpis 2"/>
          <p:cNvSpPr>
            <a:spLocks noGrp="1"/>
          </p:cNvSpPr>
          <p:nvPr>
            <p:ph type="subTitle" idx="1"/>
          </p:nvPr>
        </p:nvSpPr>
        <p:spPr>
          <a:xfrm>
            <a:off x="755576" y="5157192"/>
            <a:ext cx="7772400" cy="1508760"/>
          </a:xfrm>
        </p:spPr>
        <p:txBody>
          <a:bodyPr/>
          <a:lstStyle/>
          <a:p>
            <a:r>
              <a:rPr lang="cs-CZ" dirty="0"/>
              <a:t>SMITKOVÁ Šárka </a:t>
            </a:r>
          </a:p>
          <a:p>
            <a:r>
              <a:rPr lang="cs-CZ" dirty="0"/>
              <a:t>10.11. 2021</a:t>
            </a:r>
          </a:p>
          <a:p>
            <a:r>
              <a:rPr lang="cs-CZ" dirty="0"/>
              <a:t>Plzeň, 87. MŠ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HRUBÁ MOTORIKA</a:t>
            </a:r>
          </a:p>
        </p:txBody>
      </p:sp>
      <p:sp>
        <p:nvSpPr>
          <p:cNvPr id="3" name="Zástupný symbol pro obsah 2"/>
          <p:cNvSpPr>
            <a:spLocks noGrp="1"/>
          </p:cNvSpPr>
          <p:nvPr>
            <p:ph idx="1"/>
          </p:nvPr>
        </p:nvSpPr>
        <p:spPr>
          <a:xfrm>
            <a:off x="914400" y="1988840"/>
            <a:ext cx="7772400" cy="4366720"/>
          </a:xfrm>
        </p:spPr>
        <p:txBody>
          <a:bodyPr/>
          <a:lstStyle/>
          <a:p>
            <a:pPr lvl="0" algn="ctr">
              <a:buFontTx/>
              <a:buChar char="-"/>
            </a:pPr>
            <a:r>
              <a:rPr lang="cs-CZ" dirty="0"/>
              <a:t>běh</a:t>
            </a:r>
          </a:p>
          <a:p>
            <a:pPr lvl="0" algn="ctr">
              <a:buFontTx/>
              <a:buChar char="-"/>
            </a:pPr>
            <a:r>
              <a:rPr lang="cs-CZ" dirty="0"/>
              <a:t>skok</a:t>
            </a:r>
          </a:p>
          <a:p>
            <a:pPr lvl="0" algn="ctr">
              <a:buFontTx/>
              <a:buChar char="-"/>
            </a:pPr>
            <a:r>
              <a:rPr lang="cs-CZ" dirty="0"/>
              <a:t>rovnovážné cvičení</a:t>
            </a:r>
          </a:p>
          <a:p>
            <a:pPr lvl="0" algn="ctr">
              <a:buFontTx/>
              <a:buChar char="-"/>
            </a:pPr>
            <a:r>
              <a:rPr lang="cs-CZ" dirty="0"/>
              <a:t>nápodoba</a:t>
            </a:r>
          </a:p>
          <a:p>
            <a:pPr lvl="0" algn="ctr">
              <a:buFontTx/>
              <a:buChar char="-"/>
            </a:pPr>
            <a:r>
              <a:rPr lang="cs-CZ" dirty="0"/>
              <a:t>rytmus</a:t>
            </a:r>
          </a:p>
          <a:p>
            <a:pPr lvl="0" algn="ctr">
              <a:buFontTx/>
              <a:buChar char="-"/>
            </a:pPr>
            <a:r>
              <a:rPr lang="cs-CZ" dirty="0"/>
              <a:t>chytí a hodí míč</a:t>
            </a:r>
          </a:p>
          <a:p>
            <a:pPr>
              <a:buNone/>
            </a:pP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JAK HRUBOU MOTORIKU ROZVÍJET?</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pPr lvl="0" algn="ctr">
              <a:buFontTx/>
              <a:buChar char="-"/>
            </a:pPr>
            <a:r>
              <a:rPr lang="cs-CZ" dirty="0"/>
              <a:t>pravidelné pohybové aktivity ( vycházky, pobyt venku, hřiště, pohybové kroužky např. „Děti na startu“, „Předškoláci v pohybu“)</a:t>
            </a:r>
          </a:p>
          <a:p>
            <a:pPr lvl="0" algn="ctr">
              <a:buFontTx/>
              <a:buChar char="-"/>
            </a:pPr>
            <a:r>
              <a:rPr lang="cs-CZ" dirty="0"/>
              <a:t>překážkové dráhy, lanové dráhy</a:t>
            </a:r>
          </a:p>
          <a:p>
            <a:pPr lvl="0" algn="ctr">
              <a:buFontTx/>
              <a:buChar char="-"/>
            </a:pPr>
            <a:r>
              <a:rPr lang="cs-CZ" dirty="0"/>
              <a:t>hry s míčem („školka“)</a:t>
            </a:r>
          </a:p>
          <a:p>
            <a:pPr lvl="0" algn="ctr">
              <a:buFontTx/>
              <a:buChar char="-"/>
            </a:pPr>
            <a:r>
              <a:rPr lang="cs-CZ" dirty="0"/>
              <a:t>balanční plochy: bosu, říční kameny, chůdy</a:t>
            </a:r>
          </a:p>
          <a:p>
            <a:pPr lvl="0" algn="ctr">
              <a:buFontTx/>
              <a:buChar char="-"/>
            </a:pPr>
            <a:r>
              <a:rPr lang="cs-CZ" dirty="0"/>
              <a:t>cvičení s </a:t>
            </a:r>
            <a:r>
              <a:rPr lang="cs-CZ" dirty="0" err="1"/>
              <a:t>overbally</a:t>
            </a:r>
            <a:r>
              <a:rPr lang="cs-CZ" dirty="0"/>
              <a:t>, </a:t>
            </a:r>
            <a:r>
              <a:rPr lang="cs-CZ" dirty="0" err="1"/>
              <a:t>gymbally</a:t>
            </a:r>
            <a:endParaRPr lang="cs-CZ" dirty="0"/>
          </a:p>
          <a:p>
            <a:pPr lvl="0" algn="ctr">
              <a:buFontTx/>
              <a:buChar char="-"/>
            </a:pPr>
            <a:r>
              <a:rPr lang="cs-CZ" dirty="0" err="1"/>
              <a:t>senzomotorické</a:t>
            </a:r>
            <a:r>
              <a:rPr lang="cs-CZ" dirty="0"/>
              <a:t> koberce, podlahy</a:t>
            </a:r>
          </a:p>
          <a:p>
            <a:pPr lvl="0" algn="ctr">
              <a:buFontTx/>
              <a:buChar char="-"/>
            </a:pPr>
            <a:r>
              <a:rPr lang="cs-CZ" dirty="0"/>
              <a:t>psychomotorické hry (</a:t>
            </a:r>
            <a:r>
              <a:rPr lang="cs-CZ" dirty="0" err="1"/>
              <a:t>Blahutková</a:t>
            </a:r>
            <a:r>
              <a:rPr lang="cs-CZ" dirty="0"/>
              <a:t>)</a:t>
            </a:r>
          </a:p>
          <a:p>
            <a:pPr lvl="0" algn="ctr">
              <a:buFontTx/>
              <a:buChar char="-"/>
            </a:pPr>
            <a:r>
              <a:rPr lang="cs-CZ" dirty="0"/>
              <a:t>křížové cviky (</a:t>
            </a:r>
            <a:r>
              <a:rPr lang="cs-CZ" dirty="0" err="1"/>
              <a:t>Mudr.Kleplová</a:t>
            </a:r>
            <a:r>
              <a:rPr lang="cs-CZ" dirty="0"/>
              <a:t>)</a:t>
            </a:r>
          </a:p>
          <a:p>
            <a:pPr>
              <a:buNone/>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GRAFOMOTORIKA</a:t>
            </a:r>
          </a:p>
        </p:txBody>
      </p:sp>
      <p:sp>
        <p:nvSpPr>
          <p:cNvPr id="3" name="Zástupný symbol pro obsah 2"/>
          <p:cNvSpPr>
            <a:spLocks noGrp="1"/>
          </p:cNvSpPr>
          <p:nvPr>
            <p:ph idx="1"/>
          </p:nvPr>
        </p:nvSpPr>
        <p:spPr/>
        <p:txBody>
          <a:bodyPr/>
          <a:lstStyle/>
          <a:p>
            <a:pPr lvl="0" algn="ctr">
              <a:buFontTx/>
              <a:buChar char="-"/>
            </a:pPr>
            <a:r>
              <a:rPr lang="cs-CZ" dirty="0"/>
              <a:t>úchop tužku</a:t>
            </a:r>
          </a:p>
          <a:p>
            <a:pPr lvl="0" algn="ctr">
              <a:buFontTx/>
              <a:buChar char="-"/>
            </a:pPr>
            <a:r>
              <a:rPr lang="cs-CZ" dirty="0"/>
              <a:t>sed u psaní</a:t>
            </a:r>
          </a:p>
          <a:p>
            <a:pPr lvl="0" algn="ctr">
              <a:buFontTx/>
              <a:buChar char="-"/>
            </a:pPr>
            <a:r>
              <a:rPr lang="cs-CZ" dirty="0"/>
              <a:t>uvolněnost ruky</a:t>
            </a:r>
          </a:p>
          <a:p>
            <a:pPr lvl="0" algn="ctr">
              <a:buFontTx/>
              <a:buChar char="-"/>
            </a:pPr>
            <a:r>
              <a:rPr lang="cs-CZ" dirty="0"/>
              <a:t>přítlak na tužku</a:t>
            </a:r>
          </a:p>
          <a:p>
            <a:pPr lvl="0" algn="ctr">
              <a:buNone/>
            </a:pPr>
            <a:endParaRPr lang="cs-CZ" dirty="0"/>
          </a:p>
          <a:p>
            <a:pPr>
              <a:buNone/>
            </a:pPr>
            <a:endParaRPr lang="cs-CZ" dirty="0"/>
          </a:p>
        </p:txBody>
      </p:sp>
      <p:pic>
        <p:nvPicPr>
          <p:cNvPr id="4" name="image17.jpeg"/>
          <p:cNvPicPr/>
          <p:nvPr/>
        </p:nvPicPr>
        <p:blipFill>
          <a:blip r:embed="rId2" cstate="print"/>
          <a:stretch>
            <a:fillRect/>
          </a:stretch>
        </p:blipFill>
        <p:spPr>
          <a:xfrm>
            <a:off x="683568" y="4293096"/>
            <a:ext cx="8121132" cy="1061357"/>
          </a:xfrm>
          <a:prstGeom prst="rect">
            <a:avLst/>
          </a:prstGeom>
        </p:spPr>
      </p:pic>
      <p:pic>
        <p:nvPicPr>
          <p:cNvPr id="5" name="image18.jpeg"/>
          <p:cNvPicPr/>
          <p:nvPr/>
        </p:nvPicPr>
        <p:blipFill>
          <a:blip r:embed="rId3" cstate="print"/>
          <a:stretch>
            <a:fillRect/>
          </a:stretch>
        </p:blipFill>
        <p:spPr>
          <a:xfrm>
            <a:off x="1187624" y="5589240"/>
            <a:ext cx="7113020" cy="10123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ROZVÍJET GRAFOMOTORIKU?</a:t>
            </a:r>
            <a:br>
              <a:rPr lang="cs-CZ" dirty="0"/>
            </a:br>
            <a:endParaRPr lang="cs-CZ" dirty="0"/>
          </a:p>
        </p:txBody>
      </p:sp>
      <p:sp>
        <p:nvSpPr>
          <p:cNvPr id="3" name="Zástupný symbol pro obsah 2"/>
          <p:cNvSpPr>
            <a:spLocks noGrp="1"/>
          </p:cNvSpPr>
          <p:nvPr>
            <p:ph idx="1"/>
          </p:nvPr>
        </p:nvSpPr>
        <p:spPr>
          <a:xfrm>
            <a:off x="914400" y="1412776"/>
            <a:ext cx="7772400" cy="4942784"/>
          </a:xfrm>
        </p:spPr>
        <p:txBody>
          <a:bodyPr>
            <a:noAutofit/>
          </a:bodyPr>
          <a:lstStyle/>
          <a:p>
            <a:pPr lvl="0" algn="ctr">
              <a:buFontTx/>
              <a:buChar char="-"/>
            </a:pPr>
            <a:r>
              <a:rPr lang="cs-CZ" sz="1600" dirty="0"/>
              <a:t>uvolňování ruky a rozvíjení elementárních </a:t>
            </a:r>
            <a:r>
              <a:rPr lang="cs-CZ" sz="1600" dirty="0" err="1"/>
              <a:t>grafomotorických</a:t>
            </a:r>
            <a:r>
              <a:rPr lang="cs-CZ" sz="1600" dirty="0"/>
              <a:t> dovedností</a:t>
            </a:r>
          </a:p>
          <a:p>
            <a:pPr lvl="0" algn="ctr">
              <a:buFontTx/>
              <a:buChar char="-"/>
            </a:pPr>
            <a:r>
              <a:rPr lang="cs-CZ" sz="1600" dirty="0"/>
              <a:t>při uvolňování postupujte od velkých tahů na velké ploše, kdy pohyb vychází z ramene, bude-li cvik zvládnut ve velkém, pokračujeme v psacím pohybu vycházejícím z lokte, nakonec po zvládnutí vycházejte z pohybu v zápěstí a z pohybu vycházejících z prstů</a:t>
            </a:r>
          </a:p>
          <a:p>
            <a:pPr lvl="0" algn="ctr">
              <a:buFontTx/>
              <a:buChar char="-"/>
            </a:pPr>
            <a:r>
              <a:rPr lang="cs-CZ" sz="1600" dirty="0"/>
              <a:t>práce na papíru velkého formátu, nejméně A3, kreslit kruhy, rovné čáry ovály, oblouky s vratným tahem</a:t>
            </a:r>
          </a:p>
          <a:p>
            <a:pPr lvl="0" algn="ctr">
              <a:buFontTx/>
              <a:buChar char="-"/>
            </a:pPr>
            <a:r>
              <a:rPr lang="cs-CZ" sz="1600" dirty="0"/>
              <a:t>nacvičování </a:t>
            </a:r>
            <a:r>
              <a:rPr lang="cs-CZ" sz="1600" dirty="0" err="1"/>
              <a:t>špetkovitého</a:t>
            </a:r>
            <a:r>
              <a:rPr lang="cs-CZ" sz="1600" dirty="0"/>
              <a:t> držení tužky pomocí „</a:t>
            </a:r>
            <a:r>
              <a:rPr lang="cs-CZ" sz="1600" dirty="0" err="1"/>
              <a:t>špetění</a:t>
            </a:r>
            <a:r>
              <a:rPr lang="cs-CZ" sz="1600" dirty="0"/>
              <a:t>“, tzn. jakoby solit mouku, písek pomocí palce, ukazováčku a prostředníčku; kreslit tak např. obrazce na tácek, pískoviště apod.; možno využít trojhranné pastelky/ o větším průměru/ tužky - fixy </a:t>
            </a:r>
            <a:r>
              <a:rPr lang="cs-CZ" sz="1600" dirty="0" err="1"/>
              <a:t>Stabilo</a:t>
            </a:r>
            <a:endParaRPr lang="cs-CZ" sz="1600" dirty="0"/>
          </a:p>
          <a:p>
            <a:pPr lvl="0" algn="ctr">
              <a:buFontTx/>
              <a:buChar char="-"/>
            </a:pPr>
            <a:r>
              <a:rPr lang="cs-CZ" sz="1600" dirty="0"/>
              <a:t>obkreslování podle předloh, </a:t>
            </a:r>
            <a:r>
              <a:rPr lang="cs-CZ" sz="1600" dirty="0" err="1"/>
              <a:t>dokreslovačky</a:t>
            </a:r>
            <a:endParaRPr lang="cs-CZ" sz="1600" dirty="0"/>
          </a:p>
          <a:p>
            <a:pPr lvl="0" algn="ctr">
              <a:buFontTx/>
              <a:buChar char="-"/>
            </a:pPr>
            <a:r>
              <a:rPr lang="cs-CZ" sz="1600" dirty="0"/>
              <a:t>skládání kostek/lega/</a:t>
            </a:r>
            <a:r>
              <a:rPr lang="cs-CZ" sz="1600" dirty="0" err="1"/>
              <a:t>puzzlí</a:t>
            </a:r>
            <a:r>
              <a:rPr lang="cs-CZ" sz="1600" dirty="0"/>
              <a:t>/</a:t>
            </a:r>
            <a:r>
              <a:rPr lang="cs-CZ" sz="1600" dirty="0" err="1"/>
              <a:t>mozaiek</a:t>
            </a:r>
            <a:r>
              <a:rPr lang="cs-CZ" sz="1600" dirty="0"/>
              <a:t> podle vzoru</a:t>
            </a:r>
          </a:p>
          <a:p>
            <a:pPr lvl="0" algn="ctr">
              <a:buFontTx/>
              <a:buChar char="-"/>
            </a:pPr>
            <a:r>
              <a:rPr lang="cs-CZ" sz="1600" dirty="0"/>
              <a:t>kreslení přes průsvitný papír, přes fólii</a:t>
            </a:r>
          </a:p>
          <a:p>
            <a:pPr lvl="0" algn="ctr">
              <a:buFontTx/>
              <a:buChar char="-"/>
            </a:pPr>
            <a:r>
              <a:rPr lang="cs-CZ" sz="1600" dirty="0"/>
              <a:t>vyhledání obrázku ve změti čar a jeho obtažení</a:t>
            </a:r>
          </a:p>
          <a:p>
            <a:pPr lvl="0" algn="ctr">
              <a:buFontTx/>
              <a:buChar char="-"/>
            </a:pPr>
            <a:r>
              <a:rPr lang="cs-CZ" sz="1600" dirty="0"/>
              <a:t>sledování čáry prstem, pastelkou</a:t>
            </a:r>
          </a:p>
          <a:p>
            <a:pPr lvl="0" algn="ctr">
              <a:buFontTx/>
              <a:buChar char="-"/>
            </a:pPr>
            <a:r>
              <a:rPr lang="cs-CZ" sz="1600" dirty="0"/>
              <a:t>modelování, práce s hlínou, plastelínou</a:t>
            </a:r>
          </a:p>
          <a:p>
            <a:pPr lvl="0" algn="ctr">
              <a:buFontTx/>
              <a:buChar char="-"/>
            </a:pPr>
            <a:r>
              <a:rPr lang="cs-CZ" sz="1600" dirty="0"/>
              <a:t>využívání omalovánek/</a:t>
            </a:r>
            <a:r>
              <a:rPr lang="cs-CZ" sz="1600" dirty="0" err="1"/>
              <a:t>domalovánek</a:t>
            </a:r>
            <a:endParaRPr lang="cs-CZ"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INSPIRACE NA GRAFOMOTORIKU</a:t>
            </a:r>
            <a:br>
              <a:rPr lang="cs-CZ" dirty="0"/>
            </a:br>
            <a:endParaRPr lang="cs-CZ" dirty="0"/>
          </a:p>
        </p:txBody>
      </p:sp>
      <p:sp>
        <p:nvSpPr>
          <p:cNvPr id="3" name="Zástupný symbol pro obsah 2"/>
          <p:cNvSpPr>
            <a:spLocks noGrp="1"/>
          </p:cNvSpPr>
          <p:nvPr>
            <p:ph idx="1"/>
          </p:nvPr>
        </p:nvSpPr>
        <p:spPr/>
        <p:txBody>
          <a:bodyPr>
            <a:normAutofit fontScale="77500" lnSpcReduction="20000"/>
          </a:bodyPr>
          <a:lstStyle/>
          <a:p>
            <a:pPr lvl="0" algn="ctr">
              <a:buFontTx/>
              <a:buChar char="-"/>
            </a:pPr>
            <a:r>
              <a:rPr lang="cs-CZ" dirty="0"/>
              <a:t>Metodika rozvoje </a:t>
            </a:r>
            <a:r>
              <a:rPr lang="cs-CZ" dirty="0" err="1"/>
              <a:t>grafomotoriky</a:t>
            </a:r>
            <a:r>
              <a:rPr lang="cs-CZ" dirty="0"/>
              <a:t> a počátečního psaní, Svobodová Jaroslava</a:t>
            </a:r>
          </a:p>
          <a:p>
            <a:pPr lvl="0" algn="ctr">
              <a:buFontTx/>
              <a:buChar char="-"/>
            </a:pPr>
            <a:r>
              <a:rPr lang="cs-CZ" dirty="0"/>
              <a:t>Rozvoj </a:t>
            </a:r>
            <a:r>
              <a:rPr lang="cs-CZ" dirty="0" err="1"/>
              <a:t>grafomotoriky</a:t>
            </a:r>
            <a:r>
              <a:rPr lang="cs-CZ" dirty="0"/>
              <a:t>, Bednářová Jiřina</a:t>
            </a:r>
          </a:p>
          <a:p>
            <a:pPr lvl="0" algn="ctr">
              <a:buFontTx/>
              <a:buChar char="-"/>
            </a:pPr>
            <a:r>
              <a:rPr lang="cs-CZ" dirty="0"/>
              <a:t>Mezi námi pastelkami (3-5 let, 1. díl), Bednářová Jiřina</a:t>
            </a:r>
          </a:p>
          <a:p>
            <a:pPr lvl="0" algn="ctr">
              <a:buFontTx/>
              <a:buChar char="-"/>
            </a:pPr>
            <a:r>
              <a:rPr lang="cs-CZ" dirty="0"/>
              <a:t>Co si tužky povídaly (4-6 let, 2. díl), Bednářová Jiřina</a:t>
            </a:r>
          </a:p>
          <a:p>
            <a:pPr lvl="0" algn="ctr">
              <a:buFontTx/>
              <a:buChar char="-"/>
            </a:pPr>
            <a:r>
              <a:rPr lang="cs-CZ" dirty="0"/>
              <a:t>Na návštěvě u malíře (5-7 let, 3. díl), Bednářová Jiřina</a:t>
            </a:r>
          </a:p>
          <a:p>
            <a:pPr lvl="0" algn="ctr">
              <a:buFontTx/>
              <a:buChar char="-"/>
            </a:pPr>
            <a:r>
              <a:rPr lang="cs-CZ" dirty="0"/>
              <a:t>Kreslení před psaním, Bednářová Jiřina</a:t>
            </a:r>
          </a:p>
          <a:p>
            <a:pPr lvl="0" algn="ctr">
              <a:buFontTx/>
              <a:buChar char="-"/>
            </a:pPr>
            <a:r>
              <a:rPr lang="cs-CZ" dirty="0"/>
              <a:t>Jedním tahem-uvolňovací </a:t>
            </a:r>
            <a:r>
              <a:rPr lang="cs-CZ" dirty="0" err="1"/>
              <a:t>grafomotorické</a:t>
            </a:r>
            <a:r>
              <a:rPr lang="cs-CZ" dirty="0"/>
              <a:t> cviky, Bednářová Jiřina, Šmarda Richard</a:t>
            </a:r>
          </a:p>
          <a:p>
            <a:pPr lvl="0" algn="ctr">
              <a:buFontTx/>
              <a:buChar char="-"/>
            </a:pPr>
            <a:r>
              <a:rPr lang="cs-CZ" dirty="0"/>
              <a:t>Šimonovy pracovní listy č. 5, 9 –</a:t>
            </a:r>
            <a:r>
              <a:rPr lang="cs-CZ" dirty="0" err="1"/>
              <a:t>grafomotorická</a:t>
            </a:r>
            <a:r>
              <a:rPr lang="cs-CZ" dirty="0"/>
              <a:t> cvičení</a:t>
            </a:r>
          </a:p>
          <a:p>
            <a:pPr lvl="0" algn="ctr">
              <a:buFontTx/>
              <a:buChar char="-"/>
            </a:pPr>
            <a:r>
              <a:rPr lang="cs-CZ" dirty="0"/>
              <a:t>náměty na uvolnění rukou -</a:t>
            </a:r>
            <a:r>
              <a:rPr lang="cs-CZ" dirty="0">
                <a:hlinkClick r:id="rId2"/>
              </a:rPr>
              <a:t>http://www.jak-</a:t>
            </a:r>
            <a:r>
              <a:rPr lang="cs-CZ" dirty="0" err="1">
                <a:hlinkClick r:id="rId2"/>
              </a:rPr>
              <a:t>spravne</a:t>
            </a:r>
            <a:r>
              <a:rPr lang="cs-CZ" dirty="0">
                <a:hlinkClick r:id="rId2"/>
              </a:rPr>
              <a:t>-</a:t>
            </a:r>
            <a:r>
              <a:rPr lang="cs-CZ" dirty="0" err="1">
                <a:hlinkClick r:id="rId2"/>
              </a:rPr>
              <a:t>psat.cz</a:t>
            </a:r>
            <a:r>
              <a:rPr lang="cs-CZ" dirty="0">
                <a:hlinkClick r:id="rId2"/>
              </a:rPr>
              <a:t>/</a:t>
            </a:r>
            <a:endParaRPr lang="cs-CZ" dirty="0"/>
          </a:p>
          <a:p>
            <a:pPr lvl="0" algn="ctr">
              <a:buFontTx/>
              <a:buChar char="-"/>
            </a:pPr>
            <a:r>
              <a:rPr lang="cs-CZ" dirty="0"/>
              <a:t>Čáry, máry I., Michalová Zdeňka</a:t>
            </a:r>
          </a:p>
          <a:p>
            <a:pPr>
              <a:buNone/>
            </a:pP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JEMNÁ MOTORIKA</a:t>
            </a:r>
            <a:br>
              <a:rPr lang="cs-CZ" dirty="0"/>
            </a:br>
            <a:endParaRPr lang="cs-CZ" dirty="0"/>
          </a:p>
        </p:txBody>
      </p:sp>
      <p:sp>
        <p:nvSpPr>
          <p:cNvPr id="3" name="Zástupný symbol pro obsah 2"/>
          <p:cNvSpPr>
            <a:spLocks noGrp="1"/>
          </p:cNvSpPr>
          <p:nvPr>
            <p:ph idx="1"/>
          </p:nvPr>
        </p:nvSpPr>
        <p:spPr/>
        <p:txBody>
          <a:bodyPr/>
          <a:lstStyle/>
          <a:p>
            <a:pPr lvl="0" algn="ctr">
              <a:buFontTx/>
              <a:buChar char="-"/>
            </a:pPr>
            <a:r>
              <a:rPr lang="cs-CZ" dirty="0"/>
              <a:t>zapne zip</a:t>
            </a:r>
          </a:p>
          <a:p>
            <a:pPr lvl="0" algn="ctr">
              <a:buFontTx/>
              <a:buChar char="-"/>
            </a:pPr>
            <a:r>
              <a:rPr lang="cs-CZ" dirty="0"/>
              <a:t>stříhá</a:t>
            </a:r>
          </a:p>
          <a:p>
            <a:pPr lvl="0" algn="ctr">
              <a:buFontTx/>
              <a:buChar char="-"/>
            </a:pPr>
            <a:r>
              <a:rPr lang="cs-CZ" dirty="0"/>
              <a:t>stavebnice</a:t>
            </a:r>
          </a:p>
          <a:p>
            <a:pPr lvl="0" algn="ctr">
              <a:buFontTx/>
              <a:buChar char="-"/>
            </a:pPr>
            <a:r>
              <a:rPr lang="cs-CZ" dirty="0"/>
              <a:t>práce s drobným materiálem</a:t>
            </a:r>
          </a:p>
          <a:p>
            <a:pPr>
              <a:buNone/>
            </a:pPr>
            <a:endParaRPr lang="cs-CZ" dirty="0"/>
          </a:p>
        </p:txBody>
      </p:sp>
      <p:pic>
        <p:nvPicPr>
          <p:cNvPr id="4" name="Obrázek 3" descr="20191031_100643.jpg"/>
          <p:cNvPicPr>
            <a:picLocks noChangeAspect="1"/>
          </p:cNvPicPr>
          <p:nvPr/>
        </p:nvPicPr>
        <p:blipFill>
          <a:blip r:embed="rId2" cstate="print"/>
          <a:stretch>
            <a:fillRect/>
          </a:stretch>
        </p:blipFill>
        <p:spPr>
          <a:xfrm>
            <a:off x="3779912" y="4149080"/>
            <a:ext cx="1703532" cy="22713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JAK ROZVÍJET JEMNOU MOTORIKU?</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pPr lvl="0" algn="ctr">
              <a:buFontTx/>
              <a:buChar char="-"/>
            </a:pPr>
            <a:r>
              <a:rPr lang="cs-CZ" dirty="0"/>
              <a:t>práce s přírodním materiálem -</a:t>
            </a:r>
            <a:r>
              <a:rPr lang="cs-CZ" dirty="0" err="1"/>
              <a:t>Montessoriaktivity</a:t>
            </a:r>
            <a:r>
              <a:rPr lang="cs-CZ" dirty="0"/>
              <a:t> </a:t>
            </a:r>
          </a:p>
          <a:p>
            <a:pPr lvl="0" algn="ctr">
              <a:buNone/>
            </a:pPr>
            <a:r>
              <a:rPr lang="cs-CZ" dirty="0"/>
              <a:t>(inspirace na https:/</a:t>
            </a:r>
            <a:r>
              <a:rPr lang="cs-CZ" dirty="0">
                <a:hlinkClick r:id="rId2"/>
              </a:rPr>
              <a:t>/www.testovanonadetech.com/podkategorie/2</a:t>
            </a:r>
            <a:r>
              <a:rPr lang="cs-CZ" dirty="0"/>
              <a:t>1</a:t>
            </a:r>
            <a:r>
              <a:rPr lang="cs-CZ" dirty="0">
                <a:hlinkClick r:id="rId2"/>
              </a:rPr>
              <a:t>-</a:t>
            </a:r>
            <a:r>
              <a:rPr lang="cs-CZ" dirty="0"/>
              <a:t> </a:t>
            </a:r>
            <a:r>
              <a:rPr lang="cs-CZ" dirty="0" err="1"/>
              <a:t>Montessori</a:t>
            </a:r>
            <a:r>
              <a:rPr lang="cs-CZ" dirty="0"/>
              <a:t>%20hr%C3%A1tky)</a:t>
            </a:r>
          </a:p>
          <a:p>
            <a:pPr lvl="0" algn="ctr">
              <a:buFontTx/>
              <a:buChar char="-"/>
            </a:pPr>
            <a:r>
              <a:rPr lang="cs-CZ" dirty="0"/>
              <a:t>stavebnice, mozaiky</a:t>
            </a:r>
          </a:p>
          <a:p>
            <a:pPr lvl="0" algn="ctr">
              <a:buFontTx/>
              <a:buChar char="-"/>
            </a:pPr>
            <a:r>
              <a:rPr lang="cs-CZ" dirty="0"/>
              <a:t>práce s papírem, textilem</a:t>
            </a:r>
          </a:p>
          <a:p>
            <a:pPr lvl="0" algn="ctr">
              <a:buFontTx/>
              <a:buChar char="-"/>
            </a:pPr>
            <a:r>
              <a:rPr lang="cs-CZ" dirty="0"/>
              <a:t>modelování</a:t>
            </a:r>
          </a:p>
          <a:p>
            <a:pPr lvl="0" algn="ctr">
              <a:buFontTx/>
              <a:buChar char="-"/>
            </a:pPr>
            <a:r>
              <a:rPr lang="cs-CZ" dirty="0"/>
              <a:t>vaření</a:t>
            </a:r>
          </a:p>
          <a:p>
            <a:pPr lvl="0" algn="ctr">
              <a:buFontTx/>
              <a:buChar char="-"/>
            </a:pPr>
            <a:r>
              <a:rPr lang="cs-CZ" dirty="0">
                <a:hlinkClick r:id="rId3"/>
              </a:rPr>
              <a:t>www.</a:t>
            </a:r>
            <a:r>
              <a:rPr lang="cs-CZ" dirty="0" err="1">
                <a:hlinkClick r:id="rId3"/>
              </a:rPr>
              <a:t>senzaergo.cz</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ZRAKOVÉ VNÍMÁNÍ A PAMĚŤ</a:t>
            </a:r>
            <a:br>
              <a:rPr lang="cs-CZ" dirty="0"/>
            </a:br>
            <a:endParaRPr lang="cs-CZ" dirty="0"/>
          </a:p>
        </p:txBody>
      </p:sp>
      <p:sp>
        <p:nvSpPr>
          <p:cNvPr id="3" name="Zástupný symbol pro obsah 2"/>
          <p:cNvSpPr>
            <a:spLocks noGrp="1"/>
          </p:cNvSpPr>
          <p:nvPr>
            <p:ph idx="1"/>
          </p:nvPr>
        </p:nvSpPr>
        <p:spPr>
          <a:xfrm>
            <a:off x="914400" y="2348880"/>
            <a:ext cx="7772400" cy="4006680"/>
          </a:xfrm>
        </p:spPr>
        <p:txBody>
          <a:bodyPr>
            <a:normAutofit/>
          </a:bodyPr>
          <a:lstStyle/>
          <a:p>
            <a:pPr lvl="0" algn="ctr">
              <a:buFontTx/>
              <a:buChar char="-"/>
            </a:pPr>
            <a:r>
              <a:rPr lang="cs-CZ" dirty="0"/>
              <a:t>vnímání barev</a:t>
            </a:r>
          </a:p>
          <a:p>
            <a:pPr lvl="0" algn="ctr">
              <a:buFontTx/>
              <a:buChar char="-"/>
            </a:pPr>
            <a:r>
              <a:rPr lang="cs-CZ" dirty="0"/>
              <a:t>figura a pozadí</a:t>
            </a:r>
          </a:p>
          <a:p>
            <a:pPr lvl="0" algn="ctr">
              <a:buFontTx/>
              <a:buChar char="-"/>
            </a:pPr>
            <a:r>
              <a:rPr lang="cs-CZ" dirty="0"/>
              <a:t>zrakové rozlišování</a:t>
            </a:r>
          </a:p>
          <a:p>
            <a:pPr lvl="0" algn="ctr">
              <a:buFontTx/>
              <a:buChar char="-"/>
            </a:pPr>
            <a:r>
              <a:rPr lang="cs-CZ" dirty="0"/>
              <a:t>část a celek (analýza a syntéza)</a:t>
            </a:r>
          </a:p>
          <a:p>
            <a:pPr lvl="0" algn="ctr">
              <a:buFontTx/>
              <a:buChar char="-"/>
            </a:pPr>
            <a:r>
              <a:rPr lang="cs-CZ" dirty="0"/>
              <a:t>zraková paměť</a:t>
            </a:r>
          </a:p>
          <a:p>
            <a:pPr lvl="0" algn="ctr">
              <a:buFontTx/>
              <a:buChar char="-"/>
            </a:pPr>
            <a:r>
              <a:rPr lang="cs-CZ" dirty="0"/>
              <a:t>pohyb očí na řádku</a:t>
            </a:r>
          </a:p>
          <a:p>
            <a:pPr>
              <a:buNone/>
            </a:pPr>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UKÁZKA PRACOVNÍCH LISTŮ NA ROZVOJ ZRAKOVÉHO VNÍMÁNÍ</a:t>
            </a:r>
          </a:p>
        </p:txBody>
      </p:sp>
      <p:pic>
        <p:nvPicPr>
          <p:cNvPr id="4" name="image20.jpeg"/>
          <p:cNvPicPr>
            <a:picLocks noGrp="1"/>
          </p:cNvPicPr>
          <p:nvPr>
            <p:ph idx="1"/>
          </p:nvPr>
        </p:nvPicPr>
        <p:blipFill>
          <a:blip r:embed="rId2" cstate="print"/>
          <a:stretch>
            <a:fillRect/>
          </a:stretch>
        </p:blipFill>
        <p:spPr>
          <a:xfrm>
            <a:off x="755576" y="2420888"/>
            <a:ext cx="2448272" cy="3744416"/>
          </a:xfrm>
          <a:prstGeom prst="rect">
            <a:avLst/>
          </a:prstGeom>
        </p:spPr>
      </p:pic>
      <p:pic>
        <p:nvPicPr>
          <p:cNvPr id="5" name="image21.jpeg"/>
          <p:cNvPicPr/>
          <p:nvPr/>
        </p:nvPicPr>
        <p:blipFill>
          <a:blip r:embed="rId3" cstate="print"/>
          <a:stretch>
            <a:fillRect/>
          </a:stretch>
        </p:blipFill>
        <p:spPr>
          <a:xfrm>
            <a:off x="3347864" y="2420888"/>
            <a:ext cx="2670804" cy="3744416"/>
          </a:xfrm>
          <a:prstGeom prst="rect">
            <a:avLst/>
          </a:prstGeom>
        </p:spPr>
      </p:pic>
      <p:pic>
        <p:nvPicPr>
          <p:cNvPr id="6" name="image22.jpeg"/>
          <p:cNvPicPr/>
          <p:nvPr/>
        </p:nvPicPr>
        <p:blipFill>
          <a:blip r:embed="rId4" cstate="print"/>
          <a:stretch>
            <a:fillRect/>
          </a:stretch>
        </p:blipFill>
        <p:spPr>
          <a:xfrm>
            <a:off x="6156176" y="2420888"/>
            <a:ext cx="2731383" cy="37444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548680"/>
            <a:ext cx="7772400" cy="914400"/>
          </a:xfrm>
        </p:spPr>
        <p:txBody>
          <a:bodyPr/>
          <a:lstStyle/>
          <a:p>
            <a:pPr algn="ctr"/>
            <a:r>
              <a:rPr lang="cs-CZ" sz="3200" b="1" dirty="0"/>
              <a:t>UKÁZKA PRACOVNÍCH LISTŮ NA ROZVOJ ZRAKOVÉHO VNÍMÁNÍ</a:t>
            </a:r>
            <a:endParaRPr lang="cs-CZ" sz="3200" dirty="0"/>
          </a:p>
        </p:txBody>
      </p:sp>
      <p:pic>
        <p:nvPicPr>
          <p:cNvPr id="4" name="image23.jpeg"/>
          <p:cNvPicPr>
            <a:picLocks noGrp="1"/>
          </p:cNvPicPr>
          <p:nvPr>
            <p:ph idx="1"/>
          </p:nvPr>
        </p:nvPicPr>
        <p:blipFill>
          <a:blip r:embed="rId2" cstate="print"/>
          <a:stretch>
            <a:fillRect/>
          </a:stretch>
        </p:blipFill>
        <p:spPr>
          <a:xfrm>
            <a:off x="1115616" y="1844824"/>
            <a:ext cx="4671902" cy="4572000"/>
          </a:xfrm>
          <a:prstGeom prst="rect">
            <a:avLst/>
          </a:prstGeom>
        </p:spPr>
      </p:pic>
      <p:pic>
        <p:nvPicPr>
          <p:cNvPr id="5" name="image24.jpeg"/>
          <p:cNvPicPr/>
          <p:nvPr/>
        </p:nvPicPr>
        <p:blipFill>
          <a:blip r:embed="rId3" cstate="print"/>
          <a:stretch>
            <a:fillRect/>
          </a:stretch>
        </p:blipFill>
        <p:spPr>
          <a:xfrm rot="5400000">
            <a:off x="6148176" y="2788928"/>
            <a:ext cx="2462784" cy="2590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94258-1FCA-4F0B-8C21-BC54D9B56780}"/>
              </a:ext>
            </a:extLst>
          </p:cNvPr>
          <p:cNvSpPr>
            <a:spLocks noGrp="1"/>
          </p:cNvSpPr>
          <p:nvPr>
            <p:ph type="title"/>
          </p:nvPr>
        </p:nvSpPr>
        <p:spPr/>
        <p:txBody>
          <a:bodyPr/>
          <a:lstStyle/>
          <a:p>
            <a:pPr algn="ctr"/>
            <a:r>
              <a:rPr lang="cs-CZ" b="1" dirty="0"/>
              <a:t>ŠÁRKA SMITKOVÁ</a:t>
            </a:r>
          </a:p>
        </p:txBody>
      </p:sp>
      <p:sp>
        <p:nvSpPr>
          <p:cNvPr id="3" name="Zástupný obsah 2">
            <a:extLst>
              <a:ext uri="{FF2B5EF4-FFF2-40B4-BE49-F238E27FC236}">
                <a16:creationId xmlns:a16="http://schemas.microsoft.com/office/drawing/2014/main" id="{A36F8355-FD13-44E7-AF8D-B763CFB6B4EA}"/>
              </a:ext>
            </a:extLst>
          </p:cNvPr>
          <p:cNvSpPr>
            <a:spLocks noGrp="1"/>
          </p:cNvSpPr>
          <p:nvPr>
            <p:ph idx="1"/>
          </p:nvPr>
        </p:nvSpPr>
        <p:spPr/>
        <p:txBody>
          <a:bodyPr>
            <a:normAutofit fontScale="92500"/>
          </a:bodyPr>
          <a:lstStyle/>
          <a:p>
            <a:pPr>
              <a:buFontTx/>
              <a:buChar char="-"/>
            </a:pPr>
            <a:r>
              <a:rPr lang="cs-CZ" dirty="0"/>
              <a:t>pracovala šest let jako učitelka v mateřské škole</a:t>
            </a:r>
          </a:p>
          <a:p>
            <a:pPr>
              <a:buFontTx/>
              <a:buChar char="-"/>
            </a:pPr>
            <a:r>
              <a:rPr lang="cs-CZ" dirty="0"/>
              <a:t>nyní pracuje ve Speciálně pedagogickém centru pro děti s vadami řeči jako speciální pedagog- logoped</a:t>
            </a:r>
          </a:p>
          <a:p>
            <a:pPr>
              <a:buFontTx/>
              <a:buChar char="-"/>
            </a:pPr>
            <a:r>
              <a:rPr lang="cs-CZ" dirty="0"/>
              <a:t>dále pracuje jako speciální pedagog- logoped v mateřské škole </a:t>
            </a:r>
          </a:p>
          <a:p>
            <a:pPr>
              <a:buFontTx/>
              <a:buChar char="-"/>
            </a:pPr>
            <a:r>
              <a:rPr lang="cs-CZ" dirty="0"/>
              <a:t>lektor dalšího vzdělávání pro dospělé</a:t>
            </a:r>
          </a:p>
          <a:p>
            <a:pPr>
              <a:buFontTx/>
              <a:buChar char="-"/>
            </a:pPr>
            <a:r>
              <a:rPr lang="cs-CZ" dirty="0"/>
              <a:t>andragog (vzdělávání dospělých)</a:t>
            </a:r>
          </a:p>
          <a:p>
            <a:pPr>
              <a:buFontTx/>
              <a:buChar char="-"/>
            </a:pPr>
            <a:r>
              <a:rPr lang="cs-CZ" dirty="0"/>
              <a:t>soukromá praxe</a:t>
            </a:r>
          </a:p>
          <a:p>
            <a:pPr>
              <a:buNone/>
            </a:pPr>
            <a:endParaRPr lang="cs-CZ" dirty="0"/>
          </a:p>
        </p:txBody>
      </p:sp>
      <p:sp>
        <p:nvSpPr>
          <p:cNvPr id="4" name="Zástupný symbol pro zápatí 3">
            <a:extLst>
              <a:ext uri="{FF2B5EF4-FFF2-40B4-BE49-F238E27FC236}">
                <a16:creationId xmlns:a16="http://schemas.microsoft.com/office/drawing/2014/main" id="{08C39E9E-8C51-4A7F-81EA-037C2F261AE7}"/>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74410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SLUCHOVÉ VNÍMÁNÍ A PAMĚŤ</a:t>
            </a:r>
            <a:br>
              <a:rPr lang="cs-CZ" dirty="0"/>
            </a:br>
            <a:endParaRPr lang="cs-CZ" dirty="0"/>
          </a:p>
        </p:txBody>
      </p:sp>
      <p:sp>
        <p:nvSpPr>
          <p:cNvPr id="3" name="Zástupný symbol pro obsah 2"/>
          <p:cNvSpPr>
            <a:spLocks noGrp="1"/>
          </p:cNvSpPr>
          <p:nvPr>
            <p:ph idx="1"/>
          </p:nvPr>
        </p:nvSpPr>
        <p:spPr/>
        <p:txBody>
          <a:bodyPr>
            <a:normAutofit fontScale="77500" lnSpcReduction="20000"/>
          </a:bodyPr>
          <a:lstStyle/>
          <a:p>
            <a:pPr lvl="0" algn="ctr">
              <a:buFontTx/>
              <a:buChar char="-"/>
            </a:pPr>
            <a:r>
              <a:rPr lang="cs-CZ" dirty="0"/>
              <a:t>rozlišování figury a pozadí</a:t>
            </a:r>
          </a:p>
          <a:p>
            <a:pPr lvl="0" algn="ctr">
              <a:buFontTx/>
              <a:buChar char="-"/>
            </a:pPr>
            <a:r>
              <a:rPr lang="cs-CZ" dirty="0"/>
              <a:t>sluchová analýza a syntéza</a:t>
            </a:r>
          </a:p>
          <a:p>
            <a:pPr lvl="0" algn="ctr">
              <a:buNone/>
            </a:pPr>
            <a:endParaRPr lang="cs-CZ" dirty="0"/>
          </a:p>
          <a:p>
            <a:pPr lvl="0" algn="ctr">
              <a:buNone/>
            </a:pPr>
            <a:r>
              <a:rPr lang="cs-CZ" dirty="0"/>
              <a:t>= vytleskávání slov na slabiky</a:t>
            </a:r>
          </a:p>
          <a:p>
            <a:pPr lvl="0" algn="ctr">
              <a:buNone/>
            </a:pPr>
            <a:r>
              <a:rPr lang="cs-CZ" dirty="0"/>
              <a:t>= napodobit zahraný rytmus</a:t>
            </a:r>
          </a:p>
          <a:p>
            <a:pPr lvl="0" algn="ctr">
              <a:buNone/>
            </a:pPr>
            <a:r>
              <a:rPr lang="cs-CZ" dirty="0"/>
              <a:t>= vyhledávání slov, která se rýmují</a:t>
            </a:r>
          </a:p>
          <a:p>
            <a:pPr lvl="0" algn="ctr">
              <a:buNone/>
            </a:pPr>
            <a:r>
              <a:rPr lang="cs-CZ" dirty="0"/>
              <a:t>= určení počtu slabik ve slově, určování první hlásky ve slově</a:t>
            </a:r>
          </a:p>
          <a:p>
            <a:pPr lvl="0" algn="ctr">
              <a:buNone/>
            </a:pPr>
            <a:r>
              <a:rPr lang="cs-CZ" dirty="0"/>
              <a:t>= určování slova se začínající hláskou</a:t>
            </a:r>
          </a:p>
          <a:p>
            <a:pPr lvl="0" algn="ctr">
              <a:buNone/>
            </a:pPr>
            <a:r>
              <a:rPr lang="cs-CZ" dirty="0"/>
              <a:t>= určování poslední souhlásky ve slově</a:t>
            </a:r>
          </a:p>
          <a:p>
            <a:pPr lvl="0" algn="ctr">
              <a:buNone/>
            </a:pPr>
            <a:r>
              <a:rPr lang="cs-CZ" dirty="0"/>
              <a:t>= určování poslední samohlásky ve slově</a:t>
            </a:r>
          </a:p>
          <a:p>
            <a:pPr lvl="0" algn="ctr">
              <a:buNone/>
            </a:pPr>
            <a:r>
              <a:rPr lang="cs-CZ" dirty="0"/>
              <a:t>= skládání slov z hlásky</a:t>
            </a:r>
          </a:p>
          <a:p>
            <a:pPr lvl="0" algn="ctr">
              <a:buNone/>
            </a:pPr>
            <a:r>
              <a:rPr lang="cs-CZ" dirty="0"/>
              <a:t>= rozklad slov na hlásky (jednoslabičné, dvouslabičné,…)</a:t>
            </a:r>
          </a:p>
          <a:p>
            <a:pPr>
              <a:buNone/>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SLUCHOVÉ VNÍMÁNÍ A PAMĚŤ</a:t>
            </a:r>
            <a:endParaRPr lang="cs-CZ" dirty="0"/>
          </a:p>
        </p:txBody>
      </p:sp>
      <p:sp>
        <p:nvSpPr>
          <p:cNvPr id="3" name="Zástupný symbol pro obsah 2"/>
          <p:cNvSpPr>
            <a:spLocks noGrp="1"/>
          </p:cNvSpPr>
          <p:nvPr>
            <p:ph idx="1"/>
          </p:nvPr>
        </p:nvSpPr>
        <p:spPr/>
        <p:txBody>
          <a:bodyPr>
            <a:normAutofit fontScale="85000" lnSpcReduction="20000"/>
          </a:bodyPr>
          <a:lstStyle/>
          <a:p>
            <a:pPr lvl="0" algn="ctr">
              <a:buFontTx/>
              <a:buChar char="-"/>
            </a:pPr>
            <a:r>
              <a:rPr lang="cs-CZ" dirty="0"/>
              <a:t>sluchové rozlišování</a:t>
            </a:r>
          </a:p>
          <a:p>
            <a:pPr lvl="0" algn="ctr">
              <a:buNone/>
            </a:pPr>
            <a:endParaRPr lang="cs-CZ" dirty="0"/>
          </a:p>
          <a:p>
            <a:pPr lvl="0" algn="ctr">
              <a:buNone/>
            </a:pPr>
            <a:r>
              <a:rPr lang="cs-CZ" dirty="0"/>
              <a:t>= rozlišování bez vizuálního podnětu (konec-kopec, plot –plat), začínáme se samohláskou a postupně přecházíme na znělé a neznělé souhlásky (pije –bije), rozlišování délky (vila –víla)</a:t>
            </a:r>
          </a:p>
          <a:p>
            <a:pPr lvl="0" algn="ctr">
              <a:buNone/>
            </a:pPr>
            <a:r>
              <a:rPr lang="cs-CZ" dirty="0"/>
              <a:t>= rozlišování měkčení, rozlišování bezvýznamných slabik (hal –</a:t>
            </a:r>
            <a:r>
              <a:rPr lang="cs-CZ" dirty="0" err="1"/>
              <a:t>chal</a:t>
            </a:r>
            <a:r>
              <a:rPr lang="cs-CZ" dirty="0"/>
              <a:t>, </a:t>
            </a:r>
            <a:r>
              <a:rPr lang="cs-CZ" dirty="0" err="1"/>
              <a:t>del</a:t>
            </a:r>
            <a:r>
              <a:rPr lang="cs-CZ" dirty="0"/>
              <a:t>–děl)</a:t>
            </a:r>
          </a:p>
          <a:p>
            <a:pPr algn="ctr">
              <a:buNone/>
            </a:pPr>
            <a:endParaRPr lang="cs-CZ" dirty="0"/>
          </a:p>
          <a:p>
            <a:pPr algn="ctr">
              <a:buFontTx/>
              <a:buChar char="-"/>
            </a:pPr>
            <a:r>
              <a:rPr lang="cs-CZ" dirty="0"/>
              <a:t>sluchová paměť </a:t>
            </a:r>
          </a:p>
          <a:p>
            <a:pPr algn="ctr">
              <a:buFontTx/>
              <a:buChar char="-"/>
            </a:pPr>
            <a:endParaRPr lang="cs-CZ" dirty="0"/>
          </a:p>
          <a:p>
            <a:pPr lvl="0" algn="ctr">
              <a:buNone/>
            </a:pPr>
            <a:r>
              <a:rPr lang="cs-CZ" dirty="0"/>
              <a:t>= zopakuje 5 předříkaných slov</a:t>
            </a:r>
          </a:p>
          <a:p>
            <a:pPr>
              <a:buNone/>
            </a:pP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JAK ROZVÍJET SLUCHOVÉ VNÍMÁNÍ?</a:t>
            </a:r>
          </a:p>
        </p:txBody>
      </p:sp>
      <p:sp>
        <p:nvSpPr>
          <p:cNvPr id="3" name="Zástupný symbol pro obsah 2"/>
          <p:cNvSpPr>
            <a:spLocks noGrp="1"/>
          </p:cNvSpPr>
          <p:nvPr>
            <p:ph idx="1"/>
          </p:nvPr>
        </p:nvSpPr>
        <p:spPr>
          <a:xfrm>
            <a:off x="914400" y="1268760"/>
            <a:ext cx="7772400" cy="5086800"/>
          </a:xfrm>
        </p:spPr>
        <p:txBody>
          <a:bodyPr>
            <a:normAutofit fontScale="25000" lnSpcReduction="20000"/>
          </a:bodyPr>
          <a:lstStyle/>
          <a:p>
            <a:pPr lvl="0" algn="ctr">
              <a:buFontTx/>
              <a:buChar char="-"/>
            </a:pPr>
            <a:r>
              <a:rPr lang="cs-CZ" sz="5600" dirty="0"/>
              <a:t>rozlišování různých zvuků (při zavázaných očích poznat zvuk sirek, peněz, klíčů, poznávání zvuků hudebních nástrojů, přírodních zvuků apod.) </a:t>
            </a:r>
          </a:p>
          <a:p>
            <a:pPr lvl="0" algn="ctr">
              <a:buFontTx/>
              <a:buChar char="-"/>
            </a:pPr>
            <a:r>
              <a:rPr lang="cs-CZ" sz="5600" dirty="0"/>
              <a:t>napodobování rytmu vytleskáním (říkadla, básničky)</a:t>
            </a:r>
          </a:p>
          <a:p>
            <a:pPr lvl="0" algn="ctr">
              <a:buFontTx/>
              <a:buChar char="-"/>
            </a:pPr>
            <a:r>
              <a:rPr lang="cs-CZ" sz="5600" dirty="0"/>
              <a:t>rozpoznání první hlásky ve slově (nejdříve určujeme samohlásky, až po jejich zvládnutí souhlásky; při zadávání vždy danou hlásku ve vyslovování zvýrazníme)</a:t>
            </a:r>
          </a:p>
          <a:p>
            <a:pPr lvl="0" algn="ctr">
              <a:buFontTx/>
              <a:buChar char="-"/>
            </a:pPr>
            <a:r>
              <a:rPr lang="cs-CZ" sz="5600" dirty="0"/>
              <a:t>rozpoznávání první hlásky: Pro práci použijeme předměty či obrázky. Obrázky jsou poskládány do řady vedle sebe a všechna slova začínají na stejnou hlásku. Dítě pojmenovává obrázky v pořadí zleva doprava a má poté za úkol nalézt společný znak všech obrázků, tzv. hlásku, na kterou všechna slova začínají. Snaží se vymyslet další slova, která začínají na danou hlásku.</a:t>
            </a:r>
          </a:p>
          <a:p>
            <a:pPr lvl="0" algn="ctr">
              <a:buFontTx/>
              <a:buChar char="-"/>
            </a:pPr>
            <a:r>
              <a:rPr lang="cs-CZ" sz="5600" dirty="0"/>
              <a:t>rozpoznávání první hlásky: Dítě poslouchá a rodič předříkává různá slova. Dítě zvedne ruku pouze tehdy, začíná-li slovo konkrétní, domluvenou hláskou.</a:t>
            </a:r>
          </a:p>
          <a:p>
            <a:pPr lvl="0" algn="ctr">
              <a:buFontTx/>
              <a:buChar char="-"/>
            </a:pPr>
            <a:r>
              <a:rPr lang="cs-CZ" sz="5600" dirty="0"/>
              <a:t>rozpoznávání první hlásky: Hledání obrázků, předmětů začínající konkrétní hláskou. Připravíme nejrůznější předměty či obrázky. Po vyhlášení konkrétní hlásky dítě vybírá z nabízených předmětů, obrázků ta, která začínající danou hláskou.</a:t>
            </a:r>
          </a:p>
          <a:p>
            <a:pPr lvl="0" algn="ctr">
              <a:buFontTx/>
              <a:buChar char="-"/>
            </a:pPr>
            <a:r>
              <a:rPr lang="cs-CZ" sz="5600" dirty="0"/>
              <a:t>hádanky s určováním hlásky -například: „Začíná to na S, je to zvíře a má to dlouhý chobot. Co je to?“</a:t>
            </a:r>
          </a:p>
          <a:p>
            <a:pPr lvl="0" algn="ctr">
              <a:buFontTx/>
              <a:buChar char="-"/>
            </a:pPr>
            <a:r>
              <a:rPr lang="cs-CZ" sz="5600" dirty="0"/>
              <a:t>rozpoznání poslední hlásky ve slově (nejprve samohlásku, až po zvládnutí případně i souhlásku; a opět je zpočátku velmi zvýrazníme . Pro práci použijeme předměty, či obrázky. Obrázky jsou poskládány do řady vedle sebe a všechna slova začínají na stejnou hlásku.Dítě pojmenovává obrázky v pořadí zleva doprava. Má za úkol nalézt společný znak všech obrázků, tzv. hlásku, na kterou všechna slova končí. Nejdříve pracujeme se slovy končícími výraznou souhlásku, později zařazujeme méně znělou souhlásku a nakonec samohlásku.</a:t>
            </a:r>
          </a:p>
          <a:p>
            <a:pPr lvl="0" algn="ctr">
              <a:buFontTx/>
              <a:buChar char="-"/>
            </a:pPr>
            <a:r>
              <a:rPr lang="cs-CZ" sz="5600" dirty="0"/>
              <a:t>rozpoznání hlásky uprostřed slova -dítě se snaží správně určit, zda přednesené slovo obsahuje danou hlásku</a:t>
            </a:r>
          </a:p>
          <a:p>
            <a:pPr lvl="0" algn="ctr">
              <a:buFontTx/>
              <a:buChar char="-"/>
            </a:pPr>
            <a:r>
              <a:rPr lang="cs-CZ" sz="5600" dirty="0"/>
              <a:t>podobně (jako je uvedeno výše pro hlásky) pak rozpoznávání předem dohodnuté slabiky, kterou při přednesu, v počáteční fázi můžeme zvýraznit </a:t>
            </a:r>
          </a:p>
          <a:p>
            <a:pPr>
              <a:buNone/>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476672"/>
            <a:ext cx="7772400" cy="914400"/>
          </a:xfrm>
        </p:spPr>
        <p:txBody>
          <a:bodyPr/>
          <a:lstStyle/>
          <a:p>
            <a:pPr algn="ctr"/>
            <a:r>
              <a:rPr lang="cs-CZ" b="1" dirty="0"/>
              <a:t>UKÁZKA PRACOVNÍCH LISTŮ NA ROZVOJ SLUCHOVÉHO VNÍMÁNÍ </a:t>
            </a:r>
          </a:p>
        </p:txBody>
      </p:sp>
      <p:pic>
        <p:nvPicPr>
          <p:cNvPr id="4" name="image26.jpeg"/>
          <p:cNvPicPr>
            <a:picLocks noGrp="1"/>
          </p:cNvPicPr>
          <p:nvPr>
            <p:ph idx="1"/>
          </p:nvPr>
        </p:nvPicPr>
        <p:blipFill>
          <a:blip r:embed="rId2" cstate="print"/>
          <a:stretch>
            <a:fillRect/>
          </a:stretch>
        </p:blipFill>
        <p:spPr>
          <a:xfrm>
            <a:off x="755576" y="1988840"/>
            <a:ext cx="3772808" cy="4572000"/>
          </a:xfrm>
          <a:prstGeom prst="rect">
            <a:avLst/>
          </a:prstGeom>
        </p:spPr>
      </p:pic>
      <p:pic>
        <p:nvPicPr>
          <p:cNvPr id="5" name="image27.jpeg"/>
          <p:cNvPicPr/>
          <p:nvPr/>
        </p:nvPicPr>
        <p:blipFill>
          <a:blip r:embed="rId3" cstate="print"/>
          <a:stretch>
            <a:fillRect/>
          </a:stretch>
        </p:blipFill>
        <p:spPr>
          <a:xfrm>
            <a:off x="4572000" y="2132856"/>
            <a:ext cx="4376463" cy="43635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ŘEČ</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algn="ctr">
              <a:buFontTx/>
              <a:buChar char="-"/>
            </a:pPr>
            <a:r>
              <a:rPr lang="cs-CZ" dirty="0"/>
              <a:t>rozumí instrukcím</a:t>
            </a:r>
          </a:p>
          <a:p>
            <a:pPr algn="ctr">
              <a:buFontTx/>
              <a:buChar char="-"/>
            </a:pPr>
            <a:r>
              <a:rPr lang="cs-CZ" dirty="0"/>
              <a:t>zvládá převyprávět příběh, pohádku</a:t>
            </a:r>
          </a:p>
          <a:p>
            <a:pPr algn="ctr">
              <a:buFontTx/>
              <a:buChar char="-"/>
            </a:pPr>
            <a:r>
              <a:rPr lang="cs-CZ" dirty="0"/>
              <a:t>popíše, co vidí na obrázku</a:t>
            </a:r>
          </a:p>
          <a:p>
            <a:pPr algn="ctr">
              <a:buFontTx/>
              <a:buChar char="-"/>
            </a:pPr>
            <a:r>
              <a:rPr lang="cs-CZ" dirty="0"/>
              <a:t>popíše nesmysl na obrázku</a:t>
            </a:r>
          </a:p>
          <a:p>
            <a:pPr algn="ctr">
              <a:buFontTx/>
              <a:buChar char="-"/>
            </a:pPr>
            <a:r>
              <a:rPr lang="cs-CZ" dirty="0"/>
              <a:t>tvoří nadřazené a podřazené pojmy</a:t>
            </a:r>
          </a:p>
          <a:p>
            <a:pPr algn="ctr">
              <a:buFontTx/>
              <a:buChar char="-"/>
            </a:pPr>
            <a:r>
              <a:rPr lang="cs-CZ" dirty="0"/>
              <a:t>tvoří synonyma</a:t>
            </a:r>
          </a:p>
          <a:p>
            <a:pPr algn="ctr">
              <a:buFontTx/>
              <a:buChar char="-"/>
            </a:pPr>
            <a:r>
              <a:rPr lang="cs-CZ" dirty="0"/>
              <a:t>mluví ve větách</a:t>
            </a:r>
          </a:p>
          <a:p>
            <a:pPr algn="ctr">
              <a:buFontTx/>
              <a:buChar char="-"/>
            </a:pPr>
            <a:r>
              <a:rPr lang="cs-CZ" dirty="0"/>
              <a:t>mluví gramaticky správně</a:t>
            </a:r>
          </a:p>
          <a:p>
            <a:pPr algn="ctr">
              <a:buFontTx/>
              <a:buChar char="-"/>
            </a:pPr>
            <a:r>
              <a:rPr lang="cs-CZ" dirty="0"/>
              <a:t>používá všechny slovní druhy a časy</a:t>
            </a:r>
          </a:p>
          <a:p>
            <a:pPr algn="ctr">
              <a:buFontTx/>
              <a:buChar char="-"/>
            </a:pPr>
            <a:r>
              <a:rPr lang="cs-CZ" dirty="0"/>
              <a:t>vymýšlí rýmy</a:t>
            </a:r>
          </a:p>
          <a:p>
            <a:pPr algn="ctr">
              <a:buFontTx/>
              <a:buChar char="-"/>
            </a:pPr>
            <a:r>
              <a:rPr lang="cs-CZ" dirty="0"/>
              <a:t>správná artikulace</a:t>
            </a:r>
          </a:p>
          <a:p>
            <a:pPr>
              <a:buNone/>
            </a:pP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ROZVÍJET ŘEČ?</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lvl="0" algn="ctr">
              <a:buFontTx/>
              <a:buChar char="-"/>
            </a:pPr>
            <a:r>
              <a:rPr lang="cs-CZ" dirty="0"/>
              <a:t>vedení dítěte k vyprávění: o činnostech, které dělá, co vidělo, děj pohádky apod.</a:t>
            </a:r>
          </a:p>
          <a:p>
            <a:pPr lvl="0" algn="ctr">
              <a:buFontTx/>
              <a:buChar char="-"/>
            </a:pPr>
            <a:r>
              <a:rPr lang="cs-CZ" dirty="0"/>
              <a:t>přehrávání děje s maňásky, či loutkami, za které dítě mluví</a:t>
            </a:r>
          </a:p>
          <a:p>
            <a:pPr lvl="0" algn="ctr">
              <a:buFontTx/>
              <a:buChar char="-"/>
            </a:pPr>
            <a:r>
              <a:rPr lang="cs-CZ" dirty="0"/>
              <a:t>povídání nad obrázky, nechte dítě povídat o tom, co je vyobrazeno</a:t>
            </a:r>
          </a:p>
          <a:p>
            <a:pPr lvl="0" algn="ctr">
              <a:buFontTx/>
              <a:buChar char="-"/>
            </a:pPr>
            <a:r>
              <a:rPr lang="cs-CZ" dirty="0"/>
              <a:t>předkládání předmětů, obrázků nebo předříkávání názvu věcí: dítě říká, k čemu daná věc slouží</a:t>
            </a:r>
          </a:p>
          <a:p>
            <a:pPr lvl="0" algn="ctr">
              <a:buFontTx/>
              <a:buChar char="-"/>
            </a:pPr>
            <a:r>
              <a:rPr lang="cs-CZ" dirty="0"/>
              <a:t>dovyprávění krátkého příběhu nebo dokončení věty</a:t>
            </a:r>
          </a:p>
          <a:p>
            <a:pPr lvl="0" algn="ctr">
              <a:buFontTx/>
              <a:buChar char="-"/>
            </a:pPr>
            <a:r>
              <a:rPr lang="cs-CZ" dirty="0"/>
              <a:t>počítání slov v krátké větě (s jednoduchým vysvětlením, že věta se skládá ze slov, použít v zácviku jednoduché příklady na větě o třech slovech)</a:t>
            </a:r>
          </a:p>
          <a:p>
            <a:pPr>
              <a:buNone/>
            </a:pP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PŘEDMATEMATICKÉ PŘEDSTAVY</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pPr lvl="0" algn="ctr">
              <a:buFontTx/>
              <a:buChar char="-"/>
            </a:pPr>
            <a:r>
              <a:rPr lang="cs-CZ" dirty="0"/>
              <a:t>porovnání množství (více/méně)</a:t>
            </a:r>
          </a:p>
          <a:p>
            <a:pPr lvl="0" algn="ctr">
              <a:buFontTx/>
              <a:buChar char="-"/>
            </a:pPr>
            <a:r>
              <a:rPr lang="cs-CZ" dirty="0"/>
              <a:t>porovnávání velikosti (velký/malý, krátký/dlouhý)</a:t>
            </a:r>
          </a:p>
          <a:p>
            <a:pPr lvl="0" algn="ctr">
              <a:buFontTx/>
              <a:buChar char="-"/>
            </a:pPr>
            <a:r>
              <a:rPr lang="cs-CZ" dirty="0"/>
              <a:t>vytváření stejného počtu</a:t>
            </a:r>
          </a:p>
          <a:p>
            <a:pPr lvl="0" algn="ctr">
              <a:buFontTx/>
              <a:buChar char="-"/>
            </a:pPr>
            <a:r>
              <a:rPr lang="cs-CZ" dirty="0"/>
              <a:t>rozpoznávání základních geometrických tvarů (kruh, čtverec, trojúhelník)</a:t>
            </a:r>
          </a:p>
          <a:p>
            <a:pPr lvl="0" algn="ctr">
              <a:buFontTx/>
              <a:buChar char="-"/>
            </a:pPr>
            <a:r>
              <a:rPr lang="cs-CZ" dirty="0"/>
              <a:t>ubírat nebo přidávat předměty podle potřeby</a:t>
            </a:r>
          </a:p>
          <a:p>
            <a:pPr lvl="0" algn="ctr">
              <a:buFontTx/>
              <a:buChar char="-"/>
            </a:pPr>
            <a:r>
              <a:rPr lang="cs-CZ" dirty="0"/>
              <a:t>představa číselné řady (cca do 6 )</a:t>
            </a:r>
          </a:p>
          <a:p>
            <a:pPr lvl="0" algn="ctr">
              <a:buFontTx/>
              <a:buChar char="-"/>
            </a:pPr>
            <a:r>
              <a:rPr lang="cs-CZ" dirty="0"/>
              <a:t>orientace na ploše, orientace v prostoru a pravolevá orientace</a:t>
            </a:r>
          </a:p>
          <a:p>
            <a:pPr lvl="0" algn="ctr">
              <a:buFontTx/>
              <a:buChar char="-"/>
            </a:pPr>
            <a:r>
              <a:rPr lang="cs-CZ" dirty="0"/>
              <a:t>jednoduché slovní úkoly</a:t>
            </a:r>
          </a:p>
          <a:p>
            <a:pPr>
              <a:buNone/>
            </a:pP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ROZVÍJET PŘEDMATEMATICKÉ DOVEDNOSTI</a:t>
            </a:r>
            <a:br>
              <a:rPr lang="cs-CZ" dirty="0"/>
            </a:br>
            <a:r>
              <a:rPr lang="cs-CZ" dirty="0"/>
              <a:t> </a:t>
            </a:r>
          </a:p>
        </p:txBody>
      </p:sp>
      <p:sp>
        <p:nvSpPr>
          <p:cNvPr id="3" name="Zástupný symbol pro obsah 2"/>
          <p:cNvSpPr>
            <a:spLocks noGrp="1"/>
          </p:cNvSpPr>
          <p:nvPr>
            <p:ph idx="1"/>
          </p:nvPr>
        </p:nvSpPr>
        <p:spPr>
          <a:xfrm>
            <a:off x="914400" y="1916832"/>
            <a:ext cx="7772400" cy="4824536"/>
          </a:xfrm>
        </p:spPr>
        <p:txBody>
          <a:bodyPr>
            <a:normAutofit fontScale="25000" lnSpcReduction="20000"/>
          </a:bodyPr>
          <a:lstStyle/>
          <a:p>
            <a:pPr lvl="0" algn="ctr">
              <a:buFontTx/>
              <a:buChar char="-"/>
            </a:pPr>
            <a:r>
              <a:rPr lang="cs-CZ" sz="6400" dirty="0"/>
              <a:t>budování pojmů vedoucí k porovnávání, srovnávání a následně vytvoření představy množství (malý -velký; málo -hodně; krátký -dlouhý; široký -úzký; menší -větší; kratší -delší…)</a:t>
            </a:r>
          </a:p>
          <a:p>
            <a:pPr lvl="0" algn="ctr">
              <a:buFontTx/>
              <a:buChar char="-"/>
            </a:pPr>
            <a:r>
              <a:rPr lang="cs-CZ" sz="6400" dirty="0"/>
              <a:t>vedení dítěte k tzv. párovému přiřazování (k řadě kostek přidat další řadu o stejném počtu; k hrnečkům přiřadit lžičky apod.)</a:t>
            </a:r>
          </a:p>
          <a:p>
            <a:pPr lvl="0" algn="ctr">
              <a:buFontTx/>
              <a:buChar char="-"/>
            </a:pPr>
            <a:r>
              <a:rPr lang="cs-CZ" sz="6400" dirty="0"/>
              <a:t>vedení dítěte ke třídění (podle barvy, podle velikosti, podle účelu...)</a:t>
            </a:r>
          </a:p>
          <a:p>
            <a:pPr lvl="0" algn="ctr">
              <a:buFontTx/>
              <a:buChar char="-"/>
            </a:pPr>
            <a:r>
              <a:rPr lang="cs-CZ" sz="6400" dirty="0"/>
              <a:t>vedení dítěte k řazení předmětů podle velikosti, pojmenování toho, který prvek je nejmenší, největší</a:t>
            </a:r>
          </a:p>
          <a:p>
            <a:pPr lvl="0" algn="ctr">
              <a:buFontTx/>
              <a:buChar char="-"/>
            </a:pPr>
            <a:r>
              <a:rPr lang="cs-CZ" sz="6400" dirty="0"/>
              <a:t>při hře s kostkami, kuličkami, kamínky a podobně (vždycky za pomoci manipulace s předměty) upřesňování operace</a:t>
            </a:r>
          </a:p>
          <a:p>
            <a:pPr lvl="0" algn="ctr">
              <a:buFontTx/>
              <a:buChar char="-"/>
            </a:pPr>
            <a:r>
              <a:rPr lang="cs-CZ" sz="6400" dirty="0"/>
              <a:t>„přidej“ a „uber“, případně „kolik jich pak bude?“; u předškoláka úplně stačí, pohybuje-li se v počtu kolem pěti</a:t>
            </a:r>
          </a:p>
          <a:p>
            <a:pPr lvl="0" algn="ctr">
              <a:buFontTx/>
              <a:buChar char="-"/>
            </a:pPr>
            <a:r>
              <a:rPr lang="cs-CZ" sz="6400" dirty="0"/>
              <a:t>postřehování počtu: „ Kolik ukazuji prstů?“ -cílem je, aby je dítě nepočítalo stále po jedné, ale aby na první pohled označilo počet</a:t>
            </a:r>
          </a:p>
          <a:p>
            <a:pPr lvl="0" algn="ctr">
              <a:buFontTx/>
              <a:buChar char="-"/>
            </a:pPr>
            <a:r>
              <a:rPr lang="cs-CZ" sz="6400" dirty="0"/>
              <a:t>postupně vedeme k počítání prvků ve skupině a k vytváření skupin s daným počtem prvků (spočítej mi, kolik je tady kostek; udělej mi hromádku, na které budeš mít 4 kostky</a:t>
            </a:r>
          </a:p>
          <a:p>
            <a:pPr lvl="0" algn="ctr">
              <a:buFontTx/>
              <a:buChar char="-"/>
            </a:pPr>
            <a:r>
              <a:rPr lang="cs-CZ" sz="6400" dirty="0"/>
              <a:t>využití her: Domino, Člověče nezlob se</a:t>
            </a:r>
          </a:p>
          <a:p>
            <a:pPr lvl="0" algn="ctr">
              <a:buFontTx/>
              <a:buChar char="-"/>
            </a:pPr>
            <a:r>
              <a:rPr lang="cs-CZ" sz="6400" dirty="0"/>
              <a:t>procvičování prostorové orientace: dej medvídka na stůl, pod stůl,.. </a:t>
            </a:r>
          </a:p>
          <a:p>
            <a:pPr>
              <a:buNone/>
            </a:pP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VNÍMÁNÍ ČASU</a:t>
            </a:r>
            <a:br>
              <a:rPr lang="cs-CZ" dirty="0"/>
            </a:br>
            <a:endParaRPr lang="cs-CZ" dirty="0"/>
          </a:p>
        </p:txBody>
      </p:sp>
      <p:sp>
        <p:nvSpPr>
          <p:cNvPr id="3" name="Zástupný symbol pro obsah 2"/>
          <p:cNvSpPr>
            <a:spLocks noGrp="1"/>
          </p:cNvSpPr>
          <p:nvPr>
            <p:ph idx="1"/>
          </p:nvPr>
        </p:nvSpPr>
        <p:spPr>
          <a:xfrm>
            <a:off x="914400" y="2276872"/>
            <a:ext cx="7772400" cy="4078688"/>
          </a:xfrm>
        </p:spPr>
        <p:txBody>
          <a:bodyPr/>
          <a:lstStyle/>
          <a:p>
            <a:pPr algn="ctr">
              <a:buFontTx/>
              <a:buChar char="-"/>
            </a:pPr>
            <a:r>
              <a:rPr lang="cs-CZ" dirty="0"/>
              <a:t>dějová posloupnost</a:t>
            </a:r>
          </a:p>
          <a:p>
            <a:pPr algn="ctr">
              <a:buFontTx/>
              <a:buChar char="-"/>
            </a:pPr>
            <a:r>
              <a:rPr lang="cs-CZ" dirty="0"/>
              <a:t>roční období</a:t>
            </a:r>
          </a:p>
          <a:p>
            <a:pPr algn="ctr">
              <a:buFontTx/>
              <a:buChar char="-"/>
            </a:pPr>
            <a:r>
              <a:rPr lang="cs-CZ" dirty="0"/>
              <a:t>dny v týdnu</a:t>
            </a:r>
          </a:p>
          <a:p>
            <a:pPr algn="ctr">
              <a:buFontTx/>
              <a:buChar char="-"/>
            </a:pPr>
            <a:r>
              <a:rPr lang="cs-CZ" dirty="0"/>
              <a:t>chápe pojmy včera, dnes , zítra</a:t>
            </a:r>
          </a:p>
          <a:p>
            <a:pPr algn="ctr">
              <a:buFontTx/>
              <a:buChar char="-"/>
            </a:pPr>
            <a:r>
              <a:rPr lang="cs-CZ" dirty="0"/>
              <a:t>chápe pojmy předevčírem, pozítří</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ROZVÍJET ORIENTACI V ČASE</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pPr lvl="0" algn="ctr">
              <a:buFontTx/>
              <a:buChar char="-"/>
            </a:pPr>
            <a:r>
              <a:rPr lang="cs-CZ" dirty="0"/>
              <a:t>rozvíjení oblasti obecné informovanosti: práce s obrázkovými slovníky, dětskými encyklopediemi</a:t>
            </a:r>
          </a:p>
          <a:p>
            <a:pPr lvl="0" algn="ctr">
              <a:buFontTx/>
              <a:buChar char="-"/>
            </a:pPr>
            <a:r>
              <a:rPr lang="cs-CZ" dirty="0"/>
              <a:t>rozpoznávání a pojmenovávání předmětů, barev, geometrických tvarů, zvířat, rostlin, běžných nástrojů, činností atp.</a:t>
            </a:r>
          </a:p>
          <a:p>
            <a:pPr lvl="0" algn="ctr">
              <a:buFontTx/>
              <a:buChar char="-"/>
            </a:pPr>
            <a:r>
              <a:rPr lang="cs-CZ" dirty="0"/>
              <a:t>užití pojmů: dnes, zítra, hned, jindy, pozítří; orientace v týdnu, měsících, ročních obdobích</a:t>
            </a:r>
          </a:p>
          <a:p>
            <a:pPr lvl="0" algn="ctr">
              <a:buFontTx/>
              <a:buChar char="-"/>
            </a:pPr>
            <a:r>
              <a:rPr lang="cs-CZ" dirty="0"/>
              <a:t>zaměření se na znalost relativního trvání časových úseků (co je delší - jeden týden nebo sedm dní)</a:t>
            </a:r>
          </a:p>
          <a:p>
            <a:pPr lvl="0" algn="ctr">
              <a:buFontTx/>
              <a:buChar char="-"/>
            </a:pPr>
            <a:r>
              <a:rPr lang="cs-CZ" dirty="0"/>
              <a:t>rozvíjejte chápání sledu událostí: logického řazení děje v čase (využívejte vypravování, obrázkové příběhy můžete rozstříhat a nechat dítě správně seřadit apod.)</a:t>
            </a:r>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ŠKOLNÍ ZRALOST</a:t>
            </a:r>
          </a:p>
        </p:txBody>
      </p:sp>
      <p:sp>
        <p:nvSpPr>
          <p:cNvPr id="3" name="Zástupný symbol pro obsah 2"/>
          <p:cNvSpPr>
            <a:spLocks noGrp="1"/>
          </p:cNvSpPr>
          <p:nvPr>
            <p:ph idx="1"/>
          </p:nvPr>
        </p:nvSpPr>
        <p:spPr>
          <a:xfrm>
            <a:off x="914400" y="1556792"/>
            <a:ext cx="7772400" cy="4798768"/>
          </a:xfrm>
        </p:spPr>
        <p:txBody>
          <a:bodyPr>
            <a:normAutofit fontScale="70000" lnSpcReduction="20000"/>
          </a:bodyPr>
          <a:lstStyle/>
          <a:p>
            <a:pPr lvl="0" algn="ctr">
              <a:buFontTx/>
              <a:buChar char="-"/>
            </a:pPr>
            <a:r>
              <a:rPr lang="cs-CZ" i="1" dirty="0"/>
              <a:t>Školní zralost lze vymezit jako dosažení takového stupně vývoje (v oblasti fyzické, mentální, emocionálně-sociální), aby se dítě bylo schopno bez obtíží účastnit výchovně-vzdělávacího procesu, nebo alespoň bez větších obtíží, nejlépe s radostí a dychtivostí. </a:t>
            </a:r>
            <a:r>
              <a:rPr lang="cs-CZ" dirty="0"/>
              <a:t>(Bednářová, Šmardová, 2010, s. 2)</a:t>
            </a:r>
          </a:p>
          <a:p>
            <a:pPr lvl="0" algn="ctr">
              <a:buFontTx/>
              <a:buChar char="-"/>
            </a:pPr>
            <a:r>
              <a:rPr lang="cs-CZ" dirty="0"/>
              <a:t>Školní zralost bývá v odborné literatuře nejčastěji charakterizována jako stav dítěte, který zahrnuje jeho zdravotní, psychickou a sociální způsobilost začít školní docházku.</a:t>
            </a:r>
          </a:p>
          <a:p>
            <a:pPr lvl="0" algn="ctr">
              <a:buFontTx/>
              <a:buChar char="-"/>
            </a:pPr>
            <a:r>
              <a:rPr lang="cs-CZ" i="1" dirty="0"/>
              <a:t>Předpokladem školní zralosti je biologické zrání-dosažení určité zralosti centrální nervové soustavy. Dostatečná zralost CNS zvyšuje odolnost dítěte vůči zátěži, projevuje se v jeho reaktivitě a stabilitě; dítě dokáže lépe koncentrovat svoji pozornost a zvládá se přizpůsobit školnímu režimu. Na zrání centrální nervové soustavy závisí i </a:t>
            </a:r>
            <a:r>
              <a:rPr lang="cs-CZ" i="1" dirty="0" err="1"/>
              <a:t>lateralizace</a:t>
            </a:r>
            <a:r>
              <a:rPr lang="cs-CZ" i="1" dirty="0"/>
              <a:t> ruky, motorická a </a:t>
            </a:r>
            <a:r>
              <a:rPr lang="cs-CZ" i="1" dirty="0" err="1"/>
              <a:t>senzomotorická</a:t>
            </a:r>
            <a:r>
              <a:rPr lang="cs-CZ" i="1" dirty="0"/>
              <a:t> koordinace a manuální zručnost. Zrání centrální nervové soustavy je též předpokladem pro rozvoj percepce. </a:t>
            </a:r>
            <a:r>
              <a:rPr lang="cs-CZ" dirty="0"/>
              <a:t>(</a:t>
            </a:r>
            <a:r>
              <a:rPr lang="cs-CZ" dirty="0" err="1"/>
              <a:t>Opatřilová</a:t>
            </a:r>
            <a:r>
              <a:rPr lang="cs-CZ" dirty="0"/>
              <a:t>, 2008, s. 50)</a:t>
            </a:r>
          </a:p>
          <a:p>
            <a:pPr>
              <a:buNone/>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VNÍMÁNÍ PROSTORU</a:t>
            </a:r>
            <a:br>
              <a:rPr lang="cs-CZ" dirty="0"/>
            </a:br>
            <a:endParaRPr lang="cs-CZ" dirty="0"/>
          </a:p>
        </p:txBody>
      </p:sp>
      <p:sp>
        <p:nvSpPr>
          <p:cNvPr id="3" name="Zástupný symbol pro obsah 2"/>
          <p:cNvSpPr>
            <a:spLocks noGrp="1"/>
          </p:cNvSpPr>
          <p:nvPr>
            <p:ph idx="1"/>
          </p:nvPr>
        </p:nvSpPr>
        <p:spPr/>
        <p:txBody>
          <a:bodyPr/>
          <a:lstStyle/>
          <a:p>
            <a:pPr lvl="0">
              <a:buFontTx/>
              <a:buChar char="-"/>
            </a:pPr>
            <a:r>
              <a:rPr lang="cs-CZ" dirty="0"/>
              <a:t>určování nahoře – dole, předložkové vazby na, do v, níže a výše, vpředu a vzadu, před, za, nad , pod , vedle, mezi, daleko, blízko, první a poslední, uprostřed, prostřední,předposlední, vpravo a vlevo na vlastním těle a na předmětu</a:t>
            </a:r>
          </a:p>
          <a:p>
            <a:pPr lvl="0">
              <a:buNone/>
            </a:pPr>
            <a:endParaRPr lang="cs-CZ" dirty="0"/>
          </a:p>
          <a:p>
            <a:pPr lvl="0">
              <a:buNone/>
            </a:pPr>
            <a:endParaRPr lang="cs-CZ" dirty="0"/>
          </a:p>
          <a:p>
            <a:pPr>
              <a:buNone/>
            </a:pPr>
            <a:endParaRPr lang="cs-CZ" dirty="0"/>
          </a:p>
        </p:txBody>
      </p:sp>
      <p:pic>
        <p:nvPicPr>
          <p:cNvPr id="4" name="image28.jpeg"/>
          <p:cNvPicPr/>
          <p:nvPr/>
        </p:nvPicPr>
        <p:blipFill>
          <a:blip r:embed="rId2" cstate="print"/>
          <a:stretch>
            <a:fillRect/>
          </a:stretch>
        </p:blipFill>
        <p:spPr>
          <a:xfrm>
            <a:off x="2843808" y="4365104"/>
            <a:ext cx="3980266" cy="22144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JAK PROCVIČOVAT PROSTOROVOU ORIENTACI</a:t>
            </a:r>
            <a:br>
              <a:rPr lang="cs-CZ" dirty="0"/>
            </a:br>
            <a:endParaRPr lang="cs-CZ" dirty="0"/>
          </a:p>
        </p:txBody>
      </p:sp>
      <p:sp>
        <p:nvSpPr>
          <p:cNvPr id="3" name="Zástupný symbol pro obsah 2"/>
          <p:cNvSpPr>
            <a:spLocks noGrp="1"/>
          </p:cNvSpPr>
          <p:nvPr>
            <p:ph idx="1"/>
          </p:nvPr>
        </p:nvSpPr>
        <p:spPr/>
        <p:txBody>
          <a:bodyPr>
            <a:normAutofit fontScale="77500" lnSpcReduction="20000"/>
          </a:bodyPr>
          <a:lstStyle/>
          <a:p>
            <a:pPr lvl="0" algn="ctr">
              <a:buFontTx/>
              <a:buChar char="-"/>
            </a:pPr>
            <a:r>
              <a:rPr lang="cs-CZ" dirty="0"/>
              <a:t>nacvičování základních pojmů (nahoře, dole, uprostřed, před, za, hned před, hned za, mezi, pod, vedle, u) za využití názorných pomůcek: pomocí uvedených předložek vést dítě k popisu polohy objektů vzhledem k vlastní osobě</a:t>
            </a:r>
          </a:p>
          <a:p>
            <a:pPr lvl="0" algn="ctr">
              <a:buFontTx/>
              <a:buChar char="-"/>
            </a:pPr>
            <a:r>
              <a:rPr lang="cs-CZ" dirty="0"/>
              <a:t>určování vzájemné polohy dvou různých objektů (např. pod stolem je židlička); rozhodování o vzájemné poloze dvou objektů (je - není něco v tašce)</a:t>
            </a:r>
          </a:p>
          <a:p>
            <a:pPr lvl="0" algn="ctr">
              <a:buFontTx/>
              <a:buChar char="-"/>
            </a:pPr>
            <a:r>
              <a:rPr lang="cs-CZ" dirty="0"/>
              <a:t>vyhledání věcí na obrázku s pojmy dole/nahoře, vpravo/vlevo</a:t>
            </a:r>
          </a:p>
          <a:p>
            <a:pPr lvl="0" algn="ctr">
              <a:buFontTx/>
              <a:buChar char="-"/>
            </a:pPr>
            <a:r>
              <a:rPr lang="cs-CZ" dirty="0"/>
              <a:t>popisování cesty do obchodu, parku apod. s pojmy vpravo/vlevo.zakreslování jednoduchých obrázků podle diktátu (zakresli na výkres do pravého rohu nahoru míček…)</a:t>
            </a:r>
          </a:p>
          <a:p>
            <a:pPr>
              <a:buNone/>
            </a:pPr>
            <a:r>
              <a:rPr lang="cs-CZ" dirty="0"/>
              <a:t> </a:t>
            </a:r>
          </a:p>
          <a:p>
            <a:pPr>
              <a:buNone/>
            </a:pPr>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POZORNOST</a:t>
            </a:r>
            <a:br>
              <a:rPr lang="cs-CZ" dirty="0"/>
            </a:br>
            <a:endParaRPr lang="cs-CZ" dirty="0"/>
          </a:p>
        </p:txBody>
      </p:sp>
      <p:sp>
        <p:nvSpPr>
          <p:cNvPr id="3" name="Zástupný symbol pro obsah 2"/>
          <p:cNvSpPr>
            <a:spLocks noGrp="1"/>
          </p:cNvSpPr>
          <p:nvPr>
            <p:ph idx="1"/>
          </p:nvPr>
        </p:nvSpPr>
        <p:spPr>
          <a:xfrm>
            <a:off x="914400" y="2420888"/>
            <a:ext cx="7772400" cy="3934672"/>
          </a:xfrm>
        </p:spPr>
        <p:txBody>
          <a:bodyPr/>
          <a:lstStyle/>
          <a:p>
            <a:pPr lvl="0" algn="ctr">
              <a:buFontTx/>
              <a:buChar char="-"/>
            </a:pPr>
            <a:r>
              <a:rPr lang="cs-CZ" dirty="0"/>
              <a:t>vydrží u činnosti, která ho nebaví 15 minut</a:t>
            </a:r>
          </a:p>
          <a:p>
            <a:pPr lvl="0" algn="ctr">
              <a:buFontTx/>
              <a:buChar char="-"/>
            </a:pPr>
            <a:r>
              <a:rPr lang="cs-CZ" dirty="0"/>
              <a:t>dokončí úkol</a:t>
            </a:r>
          </a:p>
          <a:p>
            <a:pPr lvl="0" algn="ctr">
              <a:buFontTx/>
              <a:buChar char="-"/>
            </a:pPr>
            <a:r>
              <a:rPr lang="cs-CZ" dirty="0"/>
              <a:t>naslouchá</a:t>
            </a:r>
          </a:p>
          <a:p>
            <a:pPr lvl="0" algn="ctr">
              <a:buFontTx/>
              <a:buChar char="-"/>
            </a:pPr>
            <a:r>
              <a:rPr lang="cs-CZ" dirty="0"/>
              <a:t>dokáže rozdělit pozornost</a:t>
            </a:r>
          </a:p>
          <a:p>
            <a:pPr>
              <a:buNone/>
            </a:pP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SEBEOBSLUŽNÉ DOVEDNOSTI</a:t>
            </a:r>
            <a:br>
              <a:rPr lang="cs-CZ" dirty="0"/>
            </a:br>
            <a:endParaRPr lang="cs-CZ" dirty="0"/>
          </a:p>
        </p:txBody>
      </p:sp>
      <p:sp>
        <p:nvSpPr>
          <p:cNvPr id="3" name="Zástupný symbol pro obsah 2"/>
          <p:cNvSpPr>
            <a:spLocks noGrp="1"/>
          </p:cNvSpPr>
          <p:nvPr>
            <p:ph idx="1"/>
          </p:nvPr>
        </p:nvSpPr>
        <p:spPr>
          <a:xfrm>
            <a:off x="914400" y="2636912"/>
            <a:ext cx="7772400" cy="3718648"/>
          </a:xfrm>
        </p:spPr>
        <p:txBody>
          <a:bodyPr/>
          <a:lstStyle/>
          <a:p>
            <a:pPr lvl="0" algn="ctr">
              <a:buFontTx/>
              <a:buChar char="-"/>
            </a:pPr>
            <a:r>
              <a:rPr lang="cs-CZ" dirty="0"/>
              <a:t>obleče se</a:t>
            </a:r>
          </a:p>
          <a:p>
            <a:pPr lvl="0" algn="ctr">
              <a:buFontTx/>
              <a:buChar char="-"/>
            </a:pPr>
            <a:r>
              <a:rPr lang="cs-CZ" dirty="0"/>
              <a:t>obuje se</a:t>
            </a:r>
          </a:p>
          <a:p>
            <a:pPr lvl="0" algn="ctr">
              <a:buFontTx/>
              <a:buChar char="-"/>
            </a:pPr>
            <a:r>
              <a:rPr lang="cs-CZ" dirty="0"/>
              <a:t>sám chodí na toaletu</a:t>
            </a:r>
          </a:p>
          <a:p>
            <a:pPr lvl="0" algn="ctr">
              <a:buFontTx/>
              <a:buChar char="-"/>
            </a:pPr>
            <a:r>
              <a:rPr lang="cs-CZ" dirty="0"/>
              <a:t>vysmrká se</a:t>
            </a:r>
          </a:p>
          <a:p>
            <a:pPr lvl="0" algn="ctr">
              <a:buFontTx/>
              <a:buChar char="-"/>
            </a:pPr>
            <a:r>
              <a:rPr lang="cs-CZ" dirty="0"/>
              <a:t>nají se příborem</a:t>
            </a:r>
          </a:p>
          <a:p>
            <a:pPr>
              <a:buNone/>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CITOVÁ ZRALOST</a:t>
            </a:r>
            <a:br>
              <a:rPr lang="cs-CZ" dirty="0"/>
            </a:br>
            <a:endParaRPr lang="cs-CZ" dirty="0"/>
          </a:p>
        </p:txBody>
      </p:sp>
      <p:sp>
        <p:nvSpPr>
          <p:cNvPr id="3" name="Zástupný symbol pro obsah 2"/>
          <p:cNvSpPr>
            <a:spLocks noGrp="1"/>
          </p:cNvSpPr>
          <p:nvPr>
            <p:ph idx="1"/>
          </p:nvPr>
        </p:nvSpPr>
        <p:spPr>
          <a:xfrm>
            <a:off x="914400" y="2420888"/>
            <a:ext cx="7772400" cy="3934672"/>
          </a:xfrm>
        </p:spPr>
        <p:txBody>
          <a:bodyPr/>
          <a:lstStyle/>
          <a:p>
            <a:pPr lvl="0" algn="ctr">
              <a:buFontTx/>
              <a:buChar char="-"/>
            </a:pPr>
            <a:r>
              <a:rPr lang="cs-CZ" dirty="0"/>
              <a:t>zvládá separaci od rodičů</a:t>
            </a:r>
          </a:p>
          <a:p>
            <a:pPr lvl="0" algn="ctr">
              <a:buFontTx/>
              <a:buChar char="-"/>
            </a:pPr>
            <a:r>
              <a:rPr lang="cs-CZ" dirty="0"/>
              <a:t>odloží splnění svých přání</a:t>
            </a:r>
          </a:p>
          <a:p>
            <a:pPr lvl="0" algn="ctr">
              <a:buFontTx/>
              <a:buChar char="-"/>
            </a:pPr>
            <a:r>
              <a:rPr lang="cs-CZ" dirty="0"/>
              <a:t>vyrovná se s neúspěchem</a:t>
            </a:r>
          </a:p>
          <a:p>
            <a:pPr lvl="0" algn="ctr">
              <a:buFontTx/>
              <a:buChar char="-"/>
            </a:pPr>
            <a:r>
              <a:rPr lang="cs-CZ" dirty="0"/>
              <a:t>je ochotný pomoci</a:t>
            </a:r>
          </a:p>
          <a:p>
            <a:pPr lvl="0" algn="ctr">
              <a:buFontTx/>
              <a:buChar char="-"/>
            </a:pPr>
            <a:r>
              <a:rPr lang="cs-CZ" dirty="0"/>
              <a:t>ví, že se vše netočí kolem něho</a:t>
            </a:r>
          </a:p>
          <a:p>
            <a:pPr>
              <a:buNone/>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SOCIÁLNÍ ZRALOST</a:t>
            </a:r>
            <a:br>
              <a:rPr lang="cs-CZ" dirty="0"/>
            </a:br>
            <a:endParaRPr lang="cs-CZ" dirty="0"/>
          </a:p>
        </p:txBody>
      </p:sp>
      <p:sp>
        <p:nvSpPr>
          <p:cNvPr id="3" name="Zástupný symbol pro obsah 2"/>
          <p:cNvSpPr>
            <a:spLocks noGrp="1"/>
          </p:cNvSpPr>
          <p:nvPr>
            <p:ph idx="1"/>
          </p:nvPr>
        </p:nvSpPr>
        <p:spPr>
          <a:xfrm>
            <a:off x="914400" y="2924944"/>
            <a:ext cx="7772400" cy="3430616"/>
          </a:xfrm>
        </p:spPr>
        <p:txBody>
          <a:bodyPr/>
          <a:lstStyle/>
          <a:p>
            <a:pPr lvl="0" algn="ctr">
              <a:buFontTx/>
              <a:buChar char="-"/>
            </a:pPr>
            <a:r>
              <a:rPr lang="cs-CZ" dirty="0"/>
              <a:t>hraje si s dětmi</a:t>
            </a:r>
          </a:p>
          <a:p>
            <a:pPr lvl="0" algn="ctr">
              <a:buFontTx/>
              <a:buChar char="-"/>
            </a:pPr>
            <a:r>
              <a:rPr lang="cs-CZ" dirty="0"/>
              <a:t>přijímá daná pravidla</a:t>
            </a:r>
          </a:p>
          <a:p>
            <a:pPr lvl="0" algn="ctr">
              <a:buFontTx/>
              <a:buChar char="-"/>
            </a:pPr>
            <a:r>
              <a:rPr lang="cs-CZ" dirty="0"/>
              <a:t>počká, až na něho přijde řada</a:t>
            </a:r>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PRACOVNÍ ZRALOST</a:t>
            </a:r>
          </a:p>
        </p:txBody>
      </p:sp>
      <p:sp>
        <p:nvSpPr>
          <p:cNvPr id="3" name="Zástupný symbol pro obsah 2"/>
          <p:cNvSpPr>
            <a:spLocks noGrp="1"/>
          </p:cNvSpPr>
          <p:nvPr>
            <p:ph idx="1"/>
          </p:nvPr>
        </p:nvSpPr>
        <p:spPr/>
        <p:txBody>
          <a:bodyPr>
            <a:normAutofit fontScale="92500" lnSpcReduction="20000"/>
          </a:bodyPr>
          <a:lstStyle/>
          <a:p>
            <a:pPr algn="ctr">
              <a:buFontTx/>
              <a:buChar char="-"/>
            </a:pPr>
            <a:r>
              <a:rPr lang="cs-CZ" dirty="0"/>
              <a:t>dokáže rozlišit hru od povinnosti </a:t>
            </a:r>
          </a:p>
          <a:p>
            <a:pPr algn="ctr">
              <a:buFontTx/>
              <a:buChar char="-"/>
            </a:pPr>
            <a:r>
              <a:rPr lang="cs-CZ" dirty="0"/>
              <a:t>zadaný úkol se snaží splnit a dokončit </a:t>
            </a:r>
          </a:p>
          <a:p>
            <a:pPr algn="ctr">
              <a:buFontTx/>
              <a:buChar char="-"/>
            </a:pPr>
            <a:r>
              <a:rPr lang="cs-CZ" dirty="0"/>
              <a:t>přiměřené tempo práce </a:t>
            </a:r>
          </a:p>
          <a:p>
            <a:pPr algn="ctr">
              <a:buFontTx/>
              <a:buChar char="-"/>
            </a:pPr>
            <a:r>
              <a:rPr lang="cs-CZ" dirty="0"/>
              <a:t>pokračuje ve hře nebo plnění úkolu i přes drobné překážky </a:t>
            </a:r>
          </a:p>
          <a:p>
            <a:pPr algn="ctr">
              <a:buFontTx/>
              <a:buChar char="-"/>
            </a:pPr>
            <a:r>
              <a:rPr lang="cs-CZ" dirty="0"/>
              <a:t>soustředěnost při hře/strukturované činnost </a:t>
            </a:r>
          </a:p>
          <a:p>
            <a:pPr algn="ctr">
              <a:buFontTx/>
              <a:buChar char="-"/>
            </a:pPr>
            <a:r>
              <a:rPr lang="cs-CZ" dirty="0"/>
              <a:t>dokáže zaměřovat pozornost žádoucím směrem, a to i k podnětům, jež samy o sobě nejsou pro něj lákavé</a:t>
            </a:r>
          </a:p>
          <a:p>
            <a:pPr algn="ctr">
              <a:buFontTx/>
              <a:buChar char="-"/>
            </a:pPr>
            <a:r>
              <a:rPr lang="cs-CZ" dirty="0"/>
              <a:t>dovede přijmout daný program dne, podřídit se rytmu vyučovacích hodin </a:t>
            </a:r>
          </a:p>
          <a:p>
            <a:pPr>
              <a:buNone/>
            </a:pP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ZÁPISY</a:t>
            </a:r>
          </a:p>
        </p:txBody>
      </p:sp>
      <p:sp>
        <p:nvSpPr>
          <p:cNvPr id="3" name="Zástupný symbol pro obsah 2"/>
          <p:cNvSpPr>
            <a:spLocks noGrp="1"/>
          </p:cNvSpPr>
          <p:nvPr>
            <p:ph idx="1"/>
          </p:nvPr>
        </p:nvSpPr>
        <p:spPr>
          <a:xfrm>
            <a:off x="914400" y="1484784"/>
            <a:ext cx="7772400" cy="4870776"/>
          </a:xfrm>
        </p:spPr>
        <p:txBody>
          <a:bodyPr>
            <a:normAutofit fontScale="92500" lnSpcReduction="20000"/>
          </a:bodyPr>
          <a:lstStyle/>
          <a:p>
            <a:endParaRPr lang="cs-CZ" dirty="0"/>
          </a:p>
          <a:p>
            <a:pPr algn="ctr">
              <a:buFontTx/>
              <a:buChar char="-"/>
            </a:pPr>
            <a:r>
              <a:rPr lang="cs-CZ" dirty="0"/>
              <a:t>k zápisu jsou zvány všechny děti, které k 31. srpnu dovrší 6 let věku</a:t>
            </a:r>
          </a:p>
          <a:p>
            <a:pPr algn="ctr">
              <a:buFontTx/>
              <a:buChar char="-"/>
            </a:pPr>
            <a:r>
              <a:rPr lang="cs-CZ" dirty="0"/>
              <a:t>zákon umožňuje předčasné zahájení školní docházky dětem, které dovrší 6 let do konce kalendářního roku</a:t>
            </a:r>
          </a:p>
          <a:p>
            <a:pPr algn="ctr">
              <a:buFontTx/>
              <a:buChar char="-"/>
            </a:pPr>
            <a:r>
              <a:rPr lang="cs-CZ" dirty="0"/>
              <a:t>dítě narozené od září do prosince musí mít předložené doporučující posouzení ze školského poradenského zařízení</a:t>
            </a:r>
          </a:p>
          <a:p>
            <a:pPr algn="ctr">
              <a:buFontTx/>
              <a:buChar char="-"/>
            </a:pPr>
            <a:r>
              <a:rPr lang="cs-CZ" dirty="0"/>
              <a:t>dítě narozené až od ledna do konce června –musí předložit doporučení ze školského poradenského pracoviště a doporučení od lékaře </a:t>
            </a:r>
          </a:p>
          <a:p>
            <a:endParaRPr lang="cs-CZ" dirty="0"/>
          </a:p>
          <a:p>
            <a:pPr>
              <a:buNone/>
            </a:pP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404664"/>
            <a:ext cx="7772400" cy="914400"/>
          </a:xfrm>
        </p:spPr>
        <p:txBody>
          <a:bodyPr/>
          <a:lstStyle/>
          <a:p>
            <a:pPr algn="ctr"/>
            <a:r>
              <a:rPr lang="cs-CZ" b="1" dirty="0"/>
              <a:t>CO DĚLAT A NEDĚLAT PŘED ZÁPISEM</a:t>
            </a:r>
          </a:p>
        </p:txBody>
      </p:sp>
      <p:sp>
        <p:nvSpPr>
          <p:cNvPr id="3" name="Zástupný symbol pro obsah 2"/>
          <p:cNvSpPr>
            <a:spLocks noGrp="1"/>
          </p:cNvSpPr>
          <p:nvPr>
            <p:ph idx="1"/>
          </p:nvPr>
        </p:nvSpPr>
        <p:spPr>
          <a:xfrm>
            <a:off x="914400" y="2060848"/>
            <a:ext cx="7772400" cy="4294712"/>
          </a:xfrm>
        </p:spPr>
        <p:txBody>
          <a:bodyPr/>
          <a:lstStyle/>
          <a:p>
            <a:pPr algn="ctr">
              <a:buFontTx/>
              <a:buChar char="-"/>
            </a:pPr>
            <a:r>
              <a:rPr lang="cs-CZ" dirty="0"/>
              <a:t>nestrašte dítě</a:t>
            </a:r>
          </a:p>
          <a:p>
            <a:pPr algn="ctr">
              <a:buFontTx/>
              <a:buChar char="-"/>
            </a:pPr>
            <a:r>
              <a:rPr lang="cs-CZ" dirty="0"/>
              <a:t>podporujte ho v těšení na školu</a:t>
            </a:r>
          </a:p>
          <a:p>
            <a:pPr algn="ctr">
              <a:buFontTx/>
              <a:buChar char="-"/>
            </a:pPr>
            <a:r>
              <a:rPr lang="cs-CZ" dirty="0"/>
              <a:t>povídejte si s ním o škole, jak to tam bude vypadat atd., vše v pozitivním duchu</a:t>
            </a:r>
          </a:p>
          <a:p>
            <a:pPr algn="ctr">
              <a:buFontTx/>
              <a:buChar char="-"/>
            </a:pPr>
            <a:r>
              <a:rPr lang="cs-CZ" dirty="0"/>
              <a:t>nedrilujte dítě před zápisem</a:t>
            </a:r>
          </a:p>
          <a:p>
            <a:pPr algn="ctr">
              <a:buFontTx/>
              <a:buChar char="-"/>
            </a:pPr>
            <a:r>
              <a:rPr lang="cs-CZ" dirty="0"/>
              <a:t>oblasti k zápisu procvičujte hravou formou</a:t>
            </a:r>
          </a:p>
          <a:p>
            <a:pPr algn="ctr">
              <a:buFontTx/>
              <a:buChar char="-"/>
            </a:pPr>
            <a:r>
              <a:rPr lang="cs-CZ" dirty="0"/>
              <a:t>udělejte si ze zápisu pěkný den </a:t>
            </a:r>
          </a:p>
          <a:p>
            <a:pPr>
              <a:buNone/>
            </a:pP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ODKLAD - VYMEZENÍ VE ŠKOLSKÉM ZÁKONU</a:t>
            </a:r>
          </a:p>
        </p:txBody>
      </p:sp>
      <p:sp>
        <p:nvSpPr>
          <p:cNvPr id="3" name="Zástupný symbol pro obsah 2"/>
          <p:cNvSpPr>
            <a:spLocks noGrp="1"/>
          </p:cNvSpPr>
          <p:nvPr>
            <p:ph idx="1"/>
          </p:nvPr>
        </p:nvSpPr>
        <p:spPr/>
        <p:txBody>
          <a:bodyPr>
            <a:normAutofit fontScale="85000" lnSpcReduction="20000"/>
          </a:bodyPr>
          <a:lstStyle/>
          <a:p>
            <a:endParaRPr lang="cs-CZ" dirty="0"/>
          </a:p>
          <a:p>
            <a:pPr algn="ctr">
              <a:buNone/>
            </a:pPr>
            <a:r>
              <a:rPr lang="cs-CZ" dirty="0"/>
              <a:t>§37 Odklad povinné školní docházky </a:t>
            </a:r>
          </a:p>
          <a:p>
            <a:pPr algn="ctr">
              <a:buNone/>
            </a:pPr>
            <a:r>
              <a:rPr lang="cs-CZ" dirty="0"/>
              <a:t>Není-li dítě po dovršení šestého roku věku tělesně nebo duševně přiměřeně vyspělé a požádá-li o to písemně zákonný zástupce dítěte do 31. května kalendářního roku, v němž má dítě zahájit povinnou školní docházku, odloží ředitel školy začátek povinné školní docházky o jeden školní rok, pokud je žádost doložena doporučujícím posouzením příslušného školského poradenského zařízení a odborného lékaře nebo klinického psychologa. Začátek povinné školní docházky lze odložit nejdéle do zahájení školního roku, v němž dítě dovrší osmý rok věku. </a:t>
            </a:r>
          </a:p>
          <a:p>
            <a:pPr>
              <a:buNone/>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DIAGNOSTIKA ŠKOLNÍ ZRALOSTI</a:t>
            </a:r>
          </a:p>
        </p:txBody>
      </p:sp>
      <p:sp>
        <p:nvSpPr>
          <p:cNvPr id="3" name="Zástupný symbol pro obsah 2"/>
          <p:cNvSpPr>
            <a:spLocks noGrp="1"/>
          </p:cNvSpPr>
          <p:nvPr>
            <p:ph idx="1"/>
          </p:nvPr>
        </p:nvSpPr>
        <p:spPr/>
        <p:txBody>
          <a:bodyPr/>
          <a:lstStyle/>
          <a:p>
            <a:pPr lvl="0" algn="ctr">
              <a:buNone/>
            </a:pPr>
            <a:r>
              <a:rPr lang="cs-CZ" u="sng" dirty="0"/>
              <a:t>Můžeme rozlišit 2 etapy:</a:t>
            </a:r>
          </a:p>
          <a:p>
            <a:pPr lvl="0" algn="ctr">
              <a:buNone/>
            </a:pPr>
            <a:endParaRPr lang="cs-CZ" dirty="0"/>
          </a:p>
          <a:p>
            <a:pPr lvl="0" algn="ctr">
              <a:buFontTx/>
              <a:buChar char="-"/>
            </a:pPr>
            <a:r>
              <a:rPr lang="cs-CZ" dirty="0" err="1"/>
              <a:t>screening</a:t>
            </a:r>
            <a:r>
              <a:rPr lang="cs-CZ" dirty="0"/>
              <a:t> (lékaři, učitelky mateřských škol nebo učitelé při zápisu)</a:t>
            </a:r>
          </a:p>
          <a:p>
            <a:pPr lvl="0" algn="ctr">
              <a:buFontTx/>
              <a:buChar char="-"/>
            </a:pPr>
            <a:endParaRPr lang="cs-CZ" dirty="0"/>
          </a:p>
          <a:p>
            <a:pPr lvl="0" algn="ctr">
              <a:buFontTx/>
              <a:buChar char="-"/>
            </a:pPr>
            <a:r>
              <a:rPr lang="cs-CZ" dirty="0"/>
              <a:t>při zjištění pochybností doporučí podrobnější vyšetření odbornými psychology v PPP</a:t>
            </a:r>
          </a:p>
          <a:p>
            <a:pPr>
              <a:buNone/>
            </a:pP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600" b="1" dirty="0"/>
              <a:t>ODKLAD - VYMEZENÍ VE ŠKOLSKÉM ZÁKONU</a:t>
            </a:r>
            <a:endParaRPr lang="cs-CZ" sz="3600" dirty="0"/>
          </a:p>
        </p:txBody>
      </p:sp>
      <p:sp>
        <p:nvSpPr>
          <p:cNvPr id="3" name="Zástupný symbol pro obsah 2"/>
          <p:cNvSpPr>
            <a:spLocks noGrp="1"/>
          </p:cNvSpPr>
          <p:nvPr>
            <p:ph idx="1"/>
          </p:nvPr>
        </p:nvSpPr>
        <p:spPr/>
        <p:txBody>
          <a:bodyPr>
            <a:normAutofit fontScale="62500" lnSpcReduction="20000"/>
          </a:bodyPr>
          <a:lstStyle/>
          <a:p>
            <a:pPr algn="ctr"/>
            <a:endParaRPr lang="cs-CZ" dirty="0"/>
          </a:p>
          <a:p>
            <a:pPr algn="ctr">
              <a:buNone/>
            </a:pPr>
            <a:r>
              <a:rPr lang="cs-CZ" dirty="0"/>
              <a:t>Při zápisu do prvního ročníku základní škola informuje zákonného zástupce dítěte o možnosti odkladu povinné školní docházky.</a:t>
            </a:r>
          </a:p>
          <a:p>
            <a:pPr algn="ctr">
              <a:buNone/>
            </a:pPr>
            <a:endParaRPr lang="cs-CZ" dirty="0"/>
          </a:p>
          <a:p>
            <a:pPr algn="ctr">
              <a:buNone/>
            </a:pPr>
            <a:r>
              <a:rPr lang="cs-CZ" dirty="0"/>
              <a:t>Pokud se u žáka v prvním roce plnění povinné školní docházky projeví nedostatečná tělesná nebo duševní vyspělost k plnění povinné školní docházky, může ředitel školy se souhlasem zákonného zástupce žákovi dodatečně v průběhu prvního pololetí školního roku odložit začátek plnění povinné školní docházky na následující školní rok.</a:t>
            </a:r>
          </a:p>
          <a:p>
            <a:pPr algn="ctr">
              <a:buNone/>
            </a:pPr>
            <a:endParaRPr lang="cs-CZ" dirty="0"/>
          </a:p>
          <a:p>
            <a:pPr algn="ctr">
              <a:buNone/>
            </a:pPr>
            <a:r>
              <a:rPr lang="cs-CZ" dirty="0"/>
              <a:t>Pokud ředitel školy rozhodne o odkladu povinné školní docházky podle odstavce 1 nebo 3, doporučí zároveň zákonnému zástupci dítěte vzdělávání dítěte v přípravné třídě základní školy nebo v posledním ročníku mateřské školy, pokud lze předpokládat, že toto vzdělávání vyrovná vývoj dítěte. </a:t>
            </a:r>
          </a:p>
          <a:p>
            <a:pPr>
              <a:buNone/>
            </a:pP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VYŘÍDIT ODKLAD</a:t>
            </a:r>
          </a:p>
        </p:txBody>
      </p:sp>
      <p:sp>
        <p:nvSpPr>
          <p:cNvPr id="3" name="Zástupný symbol pro obsah 2"/>
          <p:cNvSpPr>
            <a:spLocks noGrp="1"/>
          </p:cNvSpPr>
          <p:nvPr>
            <p:ph idx="1"/>
          </p:nvPr>
        </p:nvSpPr>
        <p:spPr>
          <a:xfrm>
            <a:off x="914400" y="1484784"/>
            <a:ext cx="7772400" cy="4870776"/>
          </a:xfrm>
        </p:spPr>
        <p:txBody>
          <a:bodyPr>
            <a:normAutofit fontScale="70000" lnSpcReduction="20000"/>
          </a:bodyPr>
          <a:lstStyle/>
          <a:p>
            <a:endParaRPr lang="cs-CZ" dirty="0"/>
          </a:p>
          <a:p>
            <a:pPr algn="ctr">
              <a:buFontTx/>
              <a:buChar char="-"/>
            </a:pPr>
            <a:r>
              <a:rPr lang="cs-CZ" dirty="0"/>
              <a:t>Rodiče podají žádost o vyšetření v PPP nebo SPC (ideálně leden , únor).</a:t>
            </a:r>
          </a:p>
          <a:p>
            <a:pPr algn="ctr">
              <a:buFontTx/>
              <a:buChar char="-"/>
            </a:pPr>
            <a:r>
              <a:rPr lang="cs-CZ" dirty="0"/>
              <a:t>Rodiče požádají o vystavení doporučujícího posouzení odborného lékaře.</a:t>
            </a:r>
          </a:p>
          <a:p>
            <a:pPr algn="ctr">
              <a:buFontTx/>
              <a:buChar char="-"/>
            </a:pPr>
            <a:endParaRPr lang="cs-CZ" dirty="0"/>
          </a:p>
          <a:p>
            <a:pPr algn="ctr">
              <a:buNone/>
            </a:pPr>
            <a:r>
              <a:rPr lang="cs-CZ" dirty="0"/>
              <a:t>Žádost o odklad povinné školní docházky se podává v době zápisu (v dubnu) a rodič musí splnit tyto tři náležitosti:</a:t>
            </a:r>
          </a:p>
          <a:p>
            <a:pPr algn="ctr">
              <a:buNone/>
            </a:pPr>
            <a:r>
              <a:rPr lang="cs-CZ" dirty="0"/>
              <a:t>1. Písemně požádá o odklad školní docházky –většina škol má na webových stránkách formulář „Žádost o odklad povinné školní docházky“, pokud ji na webu školy nenajdete, vyplníte ji v ZŠ.</a:t>
            </a:r>
          </a:p>
          <a:p>
            <a:pPr algn="ctr">
              <a:buNone/>
            </a:pPr>
            <a:r>
              <a:rPr lang="cs-CZ" dirty="0"/>
              <a:t>2. Doloží doporučující stanovisko poradny.</a:t>
            </a:r>
          </a:p>
          <a:p>
            <a:pPr algn="ctr">
              <a:buNone/>
            </a:pPr>
            <a:r>
              <a:rPr lang="cs-CZ" dirty="0"/>
              <a:t>3. Doloží doporučující stanovisko odborného lékaře(nejčastěji pediatra) nebo klinického psychologa. </a:t>
            </a:r>
          </a:p>
          <a:p>
            <a:pPr>
              <a:buNone/>
            </a:pP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VYŘÍDIT ODKLAD</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pPr algn="ctr">
              <a:buFontTx/>
              <a:buChar char="-"/>
            </a:pPr>
            <a:r>
              <a:rPr lang="cs-CZ" dirty="0"/>
              <a:t>Písemnou žádost o odklad povinné školní docházky podá řediteli školy, ve které je dítě k plnění povinné školní docházky zapsáno, nejpozději do 31. května kalendářního roku, ve kterém má dítě zahájit povinnou školní docházku.</a:t>
            </a:r>
          </a:p>
          <a:p>
            <a:pPr algn="ctr">
              <a:buFontTx/>
              <a:buChar char="-"/>
            </a:pPr>
            <a:r>
              <a:rPr lang="cs-CZ" dirty="0"/>
              <a:t>Požádat o odložení povinné školní docházky lze již při zápisu do základní školy.</a:t>
            </a:r>
          </a:p>
          <a:p>
            <a:pPr algn="ctr">
              <a:buFontTx/>
              <a:buChar char="-"/>
            </a:pPr>
            <a:r>
              <a:rPr lang="cs-CZ" dirty="0"/>
              <a:t>Nejsou stanovené předepsané formuláře na žádost o OŠD. Formulář má obvykle k dispozici škola. </a:t>
            </a:r>
          </a:p>
          <a:p>
            <a:pPr algn="ctr">
              <a:buFontTx/>
              <a:buChar char="-"/>
            </a:pPr>
            <a:r>
              <a:rPr lang="cs-CZ" dirty="0"/>
              <a:t>Lhůta pro vyřízení žádosti je 30 dnů.</a:t>
            </a:r>
          </a:p>
          <a:p>
            <a:pPr algn="ctr">
              <a:buFontTx/>
              <a:buChar char="-"/>
            </a:pPr>
            <a:r>
              <a:rPr lang="cs-CZ" dirty="0"/>
              <a:t>OPŠD lze dát jen jednou. </a:t>
            </a:r>
          </a:p>
          <a:p>
            <a:pPr>
              <a:buNone/>
            </a:pP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pl-PL" b="1" dirty="0"/>
              <a:t>CO SE DĚJE PO VYŘÍZENÍ ODKLADU</a:t>
            </a:r>
            <a:endParaRPr lang="cs-CZ" b="1" dirty="0"/>
          </a:p>
        </p:txBody>
      </p:sp>
      <p:sp>
        <p:nvSpPr>
          <p:cNvPr id="3" name="Zástupný symbol pro obsah 2"/>
          <p:cNvSpPr>
            <a:spLocks noGrp="1"/>
          </p:cNvSpPr>
          <p:nvPr>
            <p:ph idx="1"/>
          </p:nvPr>
        </p:nvSpPr>
        <p:spPr/>
        <p:txBody>
          <a:bodyPr/>
          <a:lstStyle/>
          <a:p>
            <a:endParaRPr lang="cs-CZ" dirty="0"/>
          </a:p>
          <a:p>
            <a:pPr algn="ctr">
              <a:buFontTx/>
              <a:buChar char="-"/>
            </a:pPr>
            <a:r>
              <a:rPr lang="cs-CZ" dirty="0"/>
              <a:t>po odkladu je pro dítě stále povinné předškolní vzdělávání</a:t>
            </a:r>
          </a:p>
          <a:p>
            <a:pPr algn="ctr">
              <a:buFontTx/>
              <a:buChar char="-"/>
            </a:pPr>
            <a:r>
              <a:rPr lang="cs-CZ" dirty="0"/>
              <a:t>možnosti po odkladu: </a:t>
            </a:r>
          </a:p>
          <a:p>
            <a:pPr algn="ctr">
              <a:buNone/>
            </a:pPr>
            <a:r>
              <a:rPr lang="cs-CZ" dirty="0"/>
              <a:t>= vzdělávání v MŠ</a:t>
            </a:r>
          </a:p>
          <a:p>
            <a:pPr algn="ctr">
              <a:buNone/>
            </a:pPr>
            <a:r>
              <a:rPr lang="cs-CZ" dirty="0"/>
              <a:t>= vzdělávání v MŠ (třídě) „speciální“</a:t>
            </a:r>
          </a:p>
          <a:p>
            <a:pPr algn="ctr">
              <a:buNone/>
            </a:pPr>
            <a:r>
              <a:rPr lang="cs-CZ" dirty="0"/>
              <a:t>= vzdělávání v přípravné třídě základní školy</a:t>
            </a:r>
          </a:p>
          <a:p>
            <a:pPr algn="ctr">
              <a:buNone/>
            </a:pPr>
            <a:r>
              <a:rPr lang="cs-CZ" dirty="0"/>
              <a:t>= individuální (tzv. domácí) vzdělávání </a:t>
            </a:r>
          </a:p>
          <a:p>
            <a:pPr>
              <a:buNone/>
            </a:pP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DODATEČNÝ ODKLAD</a:t>
            </a:r>
          </a:p>
        </p:txBody>
      </p:sp>
      <p:sp>
        <p:nvSpPr>
          <p:cNvPr id="3" name="Zástupný symbol pro obsah 2"/>
          <p:cNvSpPr>
            <a:spLocks noGrp="1"/>
          </p:cNvSpPr>
          <p:nvPr>
            <p:ph idx="1"/>
          </p:nvPr>
        </p:nvSpPr>
        <p:spPr/>
        <p:txBody>
          <a:bodyPr>
            <a:normAutofit/>
          </a:bodyPr>
          <a:lstStyle/>
          <a:p>
            <a:endParaRPr lang="cs-CZ" dirty="0"/>
          </a:p>
          <a:p>
            <a:pPr algn="ctr">
              <a:buFontTx/>
              <a:buChar char="-"/>
            </a:pPr>
            <a:r>
              <a:rPr lang="cs-CZ" dirty="0"/>
              <a:t>pokud se u žáka během 1. pololetí 1. třídy projeví, že je nedostatečně tělesně nebo duševně vyspělý, může ředitel ZŠ, se souhlasem zákonného zástupce, žákovi dodatečně odložit začátek plnění povinné školní docházky na následující školní rok</a:t>
            </a:r>
          </a:p>
          <a:p>
            <a:pPr algn="ctr">
              <a:buFontTx/>
              <a:buChar char="-"/>
            </a:pPr>
            <a:r>
              <a:rPr lang="cs-CZ" dirty="0"/>
              <a:t>d</a:t>
            </a:r>
            <a:r>
              <a:rPr lang="pt-BR" dirty="0"/>
              <a:t>ítě se vrátí do MŠ</a:t>
            </a:r>
            <a:endParaRPr lang="cs-CZ" dirty="0"/>
          </a:p>
          <a:p>
            <a:pPr algn="ctr">
              <a:buFontTx/>
              <a:buChar char="-"/>
            </a:pPr>
            <a:r>
              <a:rPr lang="cs-CZ" dirty="0"/>
              <a:t>dítě musí plnit povinné předškolní vzdělávání </a:t>
            </a:r>
          </a:p>
          <a:p>
            <a:pPr>
              <a:buNone/>
            </a:pP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PROČ SE DÁVA ODKLAD?</a:t>
            </a:r>
          </a:p>
        </p:txBody>
      </p:sp>
      <p:sp>
        <p:nvSpPr>
          <p:cNvPr id="3" name="Zástupný symbol pro obsah 2"/>
          <p:cNvSpPr>
            <a:spLocks noGrp="1"/>
          </p:cNvSpPr>
          <p:nvPr>
            <p:ph idx="1"/>
          </p:nvPr>
        </p:nvSpPr>
        <p:spPr/>
        <p:txBody>
          <a:bodyPr>
            <a:normAutofit fontScale="62500" lnSpcReduction="20000"/>
          </a:bodyPr>
          <a:lstStyle/>
          <a:p>
            <a:endParaRPr lang="cs-CZ" dirty="0"/>
          </a:p>
          <a:p>
            <a:pPr algn="ctr">
              <a:buFontTx/>
              <a:buChar char="-"/>
            </a:pPr>
            <a:r>
              <a:rPr lang="cs-CZ" dirty="0"/>
              <a:t>nedostatky v somatickém vývoji, různé zdravotní problémy</a:t>
            </a:r>
          </a:p>
          <a:p>
            <a:pPr algn="ctr">
              <a:buFontTx/>
              <a:buChar char="-"/>
            </a:pPr>
            <a:r>
              <a:rPr lang="cs-CZ" dirty="0"/>
              <a:t>opožděný vývoj, nerovnoměrný vývoj schopností či funkcí</a:t>
            </a:r>
          </a:p>
          <a:p>
            <a:pPr algn="ctr">
              <a:buFontTx/>
              <a:buChar char="-"/>
            </a:pPr>
            <a:r>
              <a:rPr lang="cs-CZ" dirty="0"/>
              <a:t>zanedbávání dítěte</a:t>
            </a:r>
          </a:p>
          <a:p>
            <a:pPr algn="ctr">
              <a:buFontTx/>
              <a:buChar char="-"/>
            </a:pPr>
            <a:r>
              <a:rPr lang="cs-CZ" dirty="0"/>
              <a:t>málo podnětné rodinné prostředí</a:t>
            </a:r>
          </a:p>
          <a:p>
            <a:pPr algn="ctr">
              <a:buFontTx/>
              <a:buChar char="-"/>
            </a:pPr>
            <a:r>
              <a:rPr lang="cs-CZ" dirty="0"/>
              <a:t>nevhodný styl rodinné výchovy </a:t>
            </a:r>
          </a:p>
          <a:p>
            <a:pPr algn="ctr">
              <a:buFontTx/>
              <a:buChar char="-"/>
            </a:pPr>
            <a:r>
              <a:rPr lang="cs-CZ" dirty="0"/>
              <a:t>opožděný vývoj percepčně motorických funkcí</a:t>
            </a:r>
          </a:p>
          <a:p>
            <a:pPr algn="ctr">
              <a:buFontTx/>
              <a:buChar char="-"/>
            </a:pPr>
            <a:r>
              <a:rPr lang="cs-CZ" dirty="0"/>
              <a:t>nezvládnutí řeči na určité úrovni</a:t>
            </a:r>
          </a:p>
          <a:p>
            <a:pPr algn="ctr">
              <a:buFontTx/>
              <a:buChar char="-"/>
            </a:pPr>
            <a:r>
              <a:rPr lang="cs-CZ" dirty="0"/>
              <a:t>problémy s koncentrací pozornosti</a:t>
            </a:r>
          </a:p>
          <a:p>
            <a:pPr algn="ctr">
              <a:buFontTx/>
              <a:buChar char="-"/>
            </a:pPr>
            <a:r>
              <a:rPr lang="cs-CZ" dirty="0"/>
              <a:t>zvýšená únava, nápadný útlum, nezájem o nové podněty</a:t>
            </a:r>
          </a:p>
          <a:p>
            <a:pPr algn="ctr">
              <a:buFontTx/>
              <a:buChar char="-"/>
            </a:pPr>
            <a:r>
              <a:rPr lang="cs-CZ" dirty="0"/>
              <a:t>neklid, sklony k negativismu, vzdorovitost</a:t>
            </a:r>
          </a:p>
          <a:p>
            <a:pPr algn="ctr">
              <a:buFontTx/>
              <a:buChar char="-"/>
            </a:pPr>
            <a:r>
              <a:rPr lang="cs-CZ" dirty="0"/>
              <a:t>špatné navazování sociálních kontaktů, závislost na rodičích, přecitlivělost, bázlivost</a:t>
            </a:r>
          </a:p>
          <a:p>
            <a:pPr algn="ctr">
              <a:buFontTx/>
              <a:buChar char="-"/>
            </a:pPr>
            <a:r>
              <a:rPr lang="cs-CZ" dirty="0"/>
              <a:t>nevyhraněná lateralita </a:t>
            </a:r>
          </a:p>
          <a:p>
            <a:pPr algn="ctr">
              <a:buFontTx/>
              <a:buChar char="-"/>
            </a:pPr>
            <a:endParaRPr lang="cs-CZ" dirty="0"/>
          </a:p>
          <a:p>
            <a:pPr>
              <a:buNone/>
            </a:pP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PROČ SE DÁVA ODKLAD?</a:t>
            </a:r>
          </a:p>
        </p:txBody>
      </p:sp>
      <p:sp>
        <p:nvSpPr>
          <p:cNvPr id="3" name="Zástupný symbol pro obsah 2"/>
          <p:cNvSpPr>
            <a:spLocks noGrp="1"/>
          </p:cNvSpPr>
          <p:nvPr>
            <p:ph idx="1"/>
          </p:nvPr>
        </p:nvSpPr>
        <p:spPr/>
        <p:txBody>
          <a:bodyPr>
            <a:normAutofit fontScale="92500" lnSpcReduction="20000"/>
          </a:bodyPr>
          <a:lstStyle/>
          <a:p>
            <a:endParaRPr lang="cs-CZ" dirty="0"/>
          </a:p>
          <a:p>
            <a:pPr algn="ctr">
              <a:buFontTx/>
              <a:buChar char="-"/>
            </a:pPr>
            <a:r>
              <a:rPr lang="cs-CZ" dirty="0"/>
              <a:t>kolísavá nebo krátkodobá koncentrace pozornosti</a:t>
            </a:r>
          </a:p>
          <a:p>
            <a:pPr algn="ctr">
              <a:buFontTx/>
              <a:buChar char="-"/>
            </a:pPr>
            <a:r>
              <a:rPr lang="cs-CZ" dirty="0"/>
              <a:t>problémy v oblasti </a:t>
            </a:r>
            <a:r>
              <a:rPr lang="cs-CZ" dirty="0" err="1"/>
              <a:t>grafomotoriky</a:t>
            </a:r>
            <a:r>
              <a:rPr lang="cs-CZ" dirty="0"/>
              <a:t>, méně rozvinutá jemná motorika, nevyzrálá </a:t>
            </a:r>
            <a:r>
              <a:rPr lang="cs-CZ" dirty="0" err="1"/>
              <a:t>vizuomotorická</a:t>
            </a:r>
            <a:r>
              <a:rPr lang="cs-CZ" dirty="0"/>
              <a:t> koordinace</a:t>
            </a:r>
          </a:p>
          <a:p>
            <a:pPr algn="ctr">
              <a:buFontTx/>
              <a:buChar char="-"/>
            </a:pPr>
            <a:r>
              <a:rPr lang="cs-CZ" dirty="0"/>
              <a:t>problémy v oblasti řeči</a:t>
            </a:r>
          </a:p>
          <a:p>
            <a:pPr algn="ctr">
              <a:buFontTx/>
              <a:buChar char="-"/>
            </a:pPr>
            <a:r>
              <a:rPr lang="cs-CZ" dirty="0"/>
              <a:t>nevyzrálé zrakové a sluchové vnímání</a:t>
            </a:r>
          </a:p>
          <a:p>
            <a:pPr algn="ctr">
              <a:buFontTx/>
              <a:buChar char="-"/>
            </a:pPr>
            <a:r>
              <a:rPr lang="cs-CZ" dirty="0"/>
              <a:t>nedostatečná úroveň znalostí</a:t>
            </a:r>
          </a:p>
          <a:p>
            <a:pPr algn="ctr">
              <a:buFontTx/>
              <a:buChar char="-"/>
            </a:pPr>
            <a:r>
              <a:rPr lang="cs-CZ" dirty="0"/>
              <a:t>problémy v navazování sociálních kontaktů</a:t>
            </a:r>
          </a:p>
          <a:p>
            <a:pPr algn="ctr">
              <a:buFontTx/>
              <a:buChar char="-"/>
            </a:pPr>
            <a:r>
              <a:rPr lang="cs-CZ" dirty="0"/>
              <a:t>pomalé pracovní tempo </a:t>
            </a:r>
          </a:p>
          <a:p>
            <a:pPr>
              <a:buNone/>
            </a:pP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DŮSLEDKY PŘEDČASNÉHO NÁSTUPU DÍTĚTE DO ZŠ</a:t>
            </a:r>
          </a:p>
        </p:txBody>
      </p:sp>
      <p:sp>
        <p:nvSpPr>
          <p:cNvPr id="3" name="Zástupný symbol pro obsah 2"/>
          <p:cNvSpPr>
            <a:spLocks noGrp="1"/>
          </p:cNvSpPr>
          <p:nvPr>
            <p:ph idx="1"/>
          </p:nvPr>
        </p:nvSpPr>
        <p:spPr/>
        <p:txBody>
          <a:bodyPr>
            <a:normAutofit fontScale="70000" lnSpcReduction="20000"/>
          </a:bodyPr>
          <a:lstStyle/>
          <a:p>
            <a:endParaRPr lang="cs-CZ" dirty="0"/>
          </a:p>
          <a:p>
            <a:pPr algn="ctr">
              <a:buFontTx/>
              <a:buChar char="-"/>
            </a:pPr>
            <a:r>
              <a:rPr lang="cs-CZ" dirty="0"/>
              <a:t>dítě nedosahuje výsledků odpovídajících jeho schopnostem</a:t>
            </a:r>
          </a:p>
          <a:p>
            <a:pPr algn="ctr">
              <a:buFontTx/>
              <a:buChar char="-"/>
            </a:pPr>
            <a:r>
              <a:rPr lang="cs-CZ" dirty="0"/>
              <a:t>bývá přetěžované, dříve se unaví, vyčerpá</a:t>
            </a:r>
          </a:p>
          <a:p>
            <a:pPr algn="ctr">
              <a:buFontTx/>
              <a:buChar char="-"/>
            </a:pPr>
            <a:r>
              <a:rPr lang="cs-CZ" dirty="0"/>
              <a:t>je nepozorné, hravé, ruší ostatní</a:t>
            </a:r>
          </a:p>
          <a:p>
            <a:pPr algn="ctr">
              <a:buFontTx/>
              <a:buChar char="-"/>
            </a:pPr>
            <a:r>
              <a:rPr lang="cs-CZ" dirty="0"/>
              <a:t>je zakřiknuté, lhostejné, úzkostné</a:t>
            </a:r>
          </a:p>
          <a:p>
            <a:pPr algn="ctr">
              <a:buFontTx/>
              <a:buChar char="-"/>
            </a:pPr>
            <a:r>
              <a:rPr lang="cs-CZ" dirty="0"/>
              <a:t>bývá častěji nemocné</a:t>
            </a:r>
          </a:p>
          <a:p>
            <a:pPr algn="ctr">
              <a:buFontTx/>
              <a:buChar char="-"/>
            </a:pPr>
            <a:r>
              <a:rPr lang="cs-CZ" dirty="0"/>
              <a:t>ztrácí sebedůvěru, vidí samo sebe jako neúspěšné, méněcenné (negativní </a:t>
            </a:r>
            <a:r>
              <a:rPr lang="cs-CZ" dirty="0" err="1"/>
              <a:t>sebepojetí</a:t>
            </a:r>
            <a:r>
              <a:rPr lang="cs-CZ" dirty="0"/>
              <a:t>)</a:t>
            </a:r>
          </a:p>
          <a:p>
            <a:pPr algn="ctr">
              <a:buFontTx/>
              <a:buChar char="-"/>
            </a:pPr>
            <a:r>
              <a:rPr lang="cs-CZ" dirty="0"/>
              <a:t>poruchy chování: negativismus, zvýšená agresivita</a:t>
            </a:r>
          </a:p>
          <a:p>
            <a:pPr algn="ctr">
              <a:buFontTx/>
              <a:buChar char="-"/>
            </a:pPr>
            <a:r>
              <a:rPr lang="cs-CZ" dirty="0"/>
              <a:t>mohou se objevit neurotické příznaky (ranní zvracení, bolesti hlavy, břicha) či neurózy (pomočování, tiky, mutismus, školní fobie)</a:t>
            </a:r>
          </a:p>
          <a:p>
            <a:pPr algn="ctr">
              <a:buFontTx/>
              <a:buChar char="-"/>
            </a:pPr>
            <a:r>
              <a:rPr lang="cs-CZ" dirty="0"/>
              <a:t>problém se začleňováním do kolektivu, dítě často stojí na jeho okraji </a:t>
            </a:r>
          </a:p>
          <a:p>
            <a:pPr>
              <a:buNone/>
            </a:pP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DESATERO PRO PRVŇÁČKA</a:t>
            </a:r>
          </a:p>
        </p:txBody>
      </p:sp>
      <p:sp>
        <p:nvSpPr>
          <p:cNvPr id="3" name="Zástupný symbol pro obsah 2"/>
          <p:cNvSpPr>
            <a:spLocks noGrp="1"/>
          </p:cNvSpPr>
          <p:nvPr>
            <p:ph idx="1"/>
          </p:nvPr>
        </p:nvSpPr>
        <p:spPr/>
        <p:txBody>
          <a:bodyPr>
            <a:normAutofit fontScale="70000" lnSpcReduction="20000"/>
          </a:bodyPr>
          <a:lstStyle/>
          <a:p>
            <a:pPr algn="ctr">
              <a:buFontTx/>
              <a:buChar char="-"/>
            </a:pPr>
            <a:r>
              <a:rPr lang="cs-CZ" dirty="0"/>
              <a:t>Vím, jak se jmenuji, kde bydlím, kolik je mi let a jak se jmenují moji rodiče.</a:t>
            </a:r>
          </a:p>
          <a:p>
            <a:pPr algn="ctr">
              <a:buFontTx/>
              <a:buChar char="-"/>
            </a:pPr>
            <a:r>
              <a:rPr lang="cs-CZ" dirty="0"/>
              <a:t>Umím se obléknout i převléknout do cvičebního úboru, a to tak rychle, aby na mě nikdo z mých kamarádů nemusel čekat.</a:t>
            </a:r>
          </a:p>
          <a:p>
            <a:pPr algn="ctr">
              <a:buFontTx/>
              <a:buChar char="-"/>
            </a:pPr>
            <a:r>
              <a:rPr lang="pl-PL" dirty="0"/>
              <a:t>Umím si zavázat boty na tkaničky.</a:t>
            </a:r>
          </a:p>
          <a:p>
            <a:pPr algn="ctr">
              <a:buFontTx/>
              <a:buChar char="-"/>
            </a:pPr>
            <a:r>
              <a:rPr lang="cs-CZ" dirty="0"/>
              <a:t>Umím uklidit knížky, pastelky a hračky tam, kam patří.</a:t>
            </a:r>
          </a:p>
          <a:p>
            <a:pPr algn="ctr">
              <a:buFontTx/>
              <a:buChar char="-"/>
            </a:pPr>
            <a:r>
              <a:rPr lang="cs-CZ" dirty="0"/>
              <a:t>Umím vystřihnout obrázek nůžkami. Při kreslení správně sedím a držím tužku.</a:t>
            </a:r>
          </a:p>
          <a:p>
            <a:pPr algn="ctr">
              <a:buFontTx/>
              <a:buChar char="-"/>
            </a:pPr>
            <a:r>
              <a:rPr lang="cs-CZ" dirty="0"/>
              <a:t>Dovedu si připravit svačinku na ubrousek a po jídle si umýt ruce.</a:t>
            </a:r>
          </a:p>
          <a:p>
            <a:pPr algn="ctr">
              <a:buFontTx/>
              <a:buChar char="-"/>
            </a:pPr>
            <a:r>
              <a:rPr lang="cs-CZ" dirty="0"/>
              <a:t>Dovedu poslouchat maminčino vyprávění se zájmem a v klidu.</a:t>
            </a:r>
          </a:p>
          <a:p>
            <a:pPr algn="ctr">
              <a:buFontTx/>
              <a:buChar char="-"/>
            </a:pPr>
            <a:r>
              <a:rPr lang="cs-CZ" dirty="0"/>
              <a:t>Umím zazpívat písničku a říci krátkou básničku.</a:t>
            </a:r>
          </a:p>
          <a:p>
            <a:pPr algn="ctr">
              <a:buFontTx/>
              <a:buChar char="-"/>
            </a:pPr>
            <a:r>
              <a:rPr lang="cs-CZ" dirty="0"/>
              <a:t>Poznám barvy a geometrické tvary. Hravě zvládnu počítání do šesti až deseti.</a:t>
            </a:r>
          </a:p>
          <a:p>
            <a:pPr algn="ctr">
              <a:buFontTx/>
              <a:buChar char="-"/>
            </a:pPr>
            <a:r>
              <a:rPr lang="cs-CZ" dirty="0"/>
              <a:t>Těším se do školy na paní učitelku a na nové kamarády. </a:t>
            </a:r>
          </a:p>
          <a:p>
            <a:pPr>
              <a:buNone/>
            </a:pP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PROGRAMY POMÁHAJÍ</a:t>
            </a:r>
          </a:p>
        </p:txBody>
      </p:sp>
      <p:sp>
        <p:nvSpPr>
          <p:cNvPr id="3" name="Zástupný symbol pro obsah 2"/>
          <p:cNvSpPr>
            <a:spLocks noGrp="1"/>
          </p:cNvSpPr>
          <p:nvPr>
            <p:ph idx="1"/>
          </p:nvPr>
        </p:nvSpPr>
        <p:spPr/>
        <p:txBody>
          <a:bodyPr/>
          <a:lstStyle/>
          <a:p>
            <a:pPr lvl="0" algn="ctr">
              <a:buNone/>
            </a:pPr>
            <a:r>
              <a:rPr lang="cs-CZ" dirty="0"/>
              <a:t>Stimulační program </a:t>
            </a:r>
            <a:r>
              <a:rPr lang="cs-CZ" dirty="0" err="1"/>
              <a:t>Maxík</a:t>
            </a:r>
            <a:endParaRPr lang="cs-CZ" dirty="0"/>
          </a:p>
          <a:p>
            <a:pPr lvl="0" algn="ctr">
              <a:buNone/>
            </a:pPr>
            <a:endParaRPr lang="cs-CZ" dirty="0"/>
          </a:p>
          <a:p>
            <a:pPr lvl="0" algn="ctr">
              <a:buNone/>
            </a:pPr>
            <a:r>
              <a:rPr lang="cs-CZ" dirty="0"/>
              <a:t>Program </a:t>
            </a:r>
            <a:r>
              <a:rPr lang="cs-CZ" dirty="0" err="1"/>
              <a:t>Hypo</a:t>
            </a:r>
            <a:endParaRPr lang="cs-CZ" dirty="0"/>
          </a:p>
          <a:p>
            <a:pPr lvl="0" algn="ctr">
              <a:buNone/>
            </a:pPr>
            <a:endParaRPr lang="cs-CZ" dirty="0"/>
          </a:p>
          <a:p>
            <a:pPr lvl="0" algn="ctr">
              <a:buNone/>
            </a:pPr>
            <a:r>
              <a:rPr lang="cs-CZ" dirty="0"/>
              <a:t>Program </a:t>
            </a:r>
            <a:r>
              <a:rPr lang="cs-CZ" dirty="0" err="1"/>
              <a:t>Ropratem</a:t>
            </a:r>
            <a:endParaRPr lang="cs-CZ" dirty="0"/>
          </a:p>
          <a:p>
            <a:pPr lvl="0" algn="ctr">
              <a:buNone/>
            </a:pPr>
            <a:endParaRPr lang="cs-CZ" dirty="0"/>
          </a:p>
          <a:p>
            <a:pPr lvl="0" algn="ctr">
              <a:buNone/>
            </a:pPr>
            <a:r>
              <a:rPr lang="cs-CZ" dirty="0" err="1"/>
              <a:t>Elkonin</a:t>
            </a:r>
            <a:endParaRPr lang="cs-CZ" dirty="0"/>
          </a:p>
          <a:p>
            <a:pPr>
              <a:buNone/>
            </a:pP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2800" b="1" dirty="0"/>
              <a:t>NEJČASTĚJI POUŽÍVANÉ TESTY ŠKOLNÍ ZRALOSTI </a:t>
            </a:r>
            <a:br>
              <a:rPr lang="cs-CZ" sz="2800" b="1" dirty="0"/>
            </a:br>
            <a:r>
              <a:rPr lang="cs-CZ" sz="2800" b="1" dirty="0"/>
              <a:t>(PORADENSKÉ ÚČELY)</a:t>
            </a:r>
            <a:br>
              <a:rPr lang="cs-CZ" dirty="0"/>
            </a:br>
            <a:endParaRPr lang="cs-CZ" dirty="0"/>
          </a:p>
        </p:txBody>
      </p:sp>
      <p:sp>
        <p:nvSpPr>
          <p:cNvPr id="3" name="Zástupný symbol pro obsah 2"/>
          <p:cNvSpPr>
            <a:spLocks noGrp="1"/>
          </p:cNvSpPr>
          <p:nvPr>
            <p:ph idx="1"/>
          </p:nvPr>
        </p:nvSpPr>
        <p:spPr>
          <a:xfrm>
            <a:off x="914400" y="2132856"/>
            <a:ext cx="7772400" cy="4222704"/>
          </a:xfrm>
        </p:spPr>
        <p:txBody>
          <a:bodyPr>
            <a:normAutofit fontScale="55000" lnSpcReduction="20000"/>
          </a:bodyPr>
          <a:lstStyle/>
          <a:p>
            <a:pPr lvl="0" algn="ctr">
              <a:buNone/>
            </a:pPr>
            <a:r>
              <a:rPr lang="cs-CZ" dirty="0"/>
              <a:t>Orientační test školní zralosti (</a:t>
            </a:r>
            <a:r>
              <a:rPr lang="cs-CZ" dirty="0" err="1"/>
              <a:t>Kern</a:t>
            </a:r>
            <a:r>
              <a:rPr lang="cs-CZ" dirty="0"/>
              <a:t> – Jiráskův)</a:t>
            </a:r>
          </a:p>
          <a:p>
            <a:pPr lvl="0" algn="ctr">
              <a:buFontTx/>
              <a:buChar char="-"/>
            </a:pPr>
            <a:r>
              <a:rPr lang="cs-CZ" dirty="0"/>
              <a:t>obsahuje tři </a:t>
            </a:r>
            <a:r>
              <a:rPr lang="cs-CZ" dirty="0" err="1"/>
              <a:t>subtesty</a:t>
            </a:r>
            <a:r>
              <a:rPr lang="cs-CZ" dirty="0"/>
              <a:t>: kresba mužské postavy, napodobení psacího písma, překreslení skupiny bodů</a:t>
            </a:r>
          </a:p>
          <a:p>
            <a:pPr lvl="0" algn="ctr">
              <a:buFontTx/>
              <a:buChar char="-"/>
            </a:pPr>
            <a:r>
              <a:rPr lang="cs-CZ" dirty="0"/>
              <a:t>při podprůměrném výsledku je nutné dítě podrobněji vyšetřit</a:t>
            </a:r>
          </a:p>
          <a:p>
            <a:pPr lvl="0" algn="ctr">
              <a:buNone/>
            </a:pPr>
            <a:endParaRPr lang="cs-CZ" dirty="0"/>
          </a:p>
          <a:p>
            <a:pPr lvl="0" algn="ctr">
              <a:buNone/>
            </a:pPr>
            <a:r>
              <a:rPr lang="cs-CZ" dirty="0"/>
              <a:t>Vývojový test zrakového vnímání (</a:t>
            </a:r>
            <a:r>
              <a:rPr lang="cs-CZ" dirty="0" err="1"/>
              <a:t>Frostigová</a:t>
            </a:r>
            <a:r>
              <a:rPr lang="cs-CZ" dirty="0"/>
              <a:t>)</a:t>
            </a:r>
          </a:p>
          <a:p>
            <a:pPr lvl="0" algn="ctr">
              <a:buNone/>
            </a:pPr>
            <a:r>
              <a:rPr lang="cs-CZ" dirty="0"/>
              <a:t>Zkouška vědomostí předškolních dětí dle Matějčka a Vágnerové</a:t>
            </a:r>
          </a:p>
          <a:p>
            <a:pPr lvl="0" algn="ctr">
              <a:buNone/>
            </a:pPr>
            <a:r>
              <a:rPr lang="cs-CZ" dirty="0"/>
              <a:t>Zkouška sluchové diferenciace nesmyslných slov, kterou podle Nepmana upravil pro potřeby češtiny Matějček</a:t>
            </a:r>
          </a:p>
          <a:p>
            <a:pPr lvl="0" algn="ctr">
              <a:buNone/>
            </a:pPr>
            <a:r>
              <a:rPr lang="cs-CZ" dirty="0"/>
              <a:t>Testy inteligence</a:t>
            </a:r>
          </a:p>
          <a:p>
            <a:pPr lvl="0" algn="ctr">
              <a:buNone/>
            </a:pPr>
            <a:r>
              <a:rPr lang="cs-CZ" dirty="0"/>
              <a:t>Zkoušky laterality</a:t>
            </a:r>
          </a:p>
          <a:p>
            <a:pPr lvl="0" algn="ctr">
              <a:buNone/>
            </a:pPr>
            <a:r>
              <a:rPr lang="cs-CZ" dirty="0"/>
              <a:t>Diagnostika školní připravenosti – Bednářová J.</a:t>
            </a:r>
          </a:p>
          <a:p>
            <a:pPr lvl="0" algn="ctr">
              <a:buNone/>
            </a:pPr>
            <a:r>
              <a:rPr lang="cs-CZ" dirty="0" err="1"/>
              <a:t>MaTers</a:t>
            </a:r>
            <a:r>
              <a:rPr lang="cs-CZ" dirty="0"/>
              <a:t> – Test mapující připravenost pro školu</a:t>
            </a:r>
          </a:p>
          <a:p>
            <a:pPr>
              <a:buNone/>
            </a:pPr>
            <a:r>
              <a:rPr lang="cs-CZ" dirty="0"/>
              <a:t> </a:t>
            </a:r>
          </a:p>
          <a:p>
            <a:pPr>
              <a:buNone/>
            </a:pP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132856"/>
            <a:ext cx="7772400" cy="4320480"/>
          </a:xfrm>
        </p:spPr>
        <p:txBody>
          <a:bodyPr/>
          <a:lstStyle/>
          <a:p>
            <a:pPr algn="ctr"/>
            <a:r>
              <a:rPr lang="cs-CZ" sz="7200" b="1" dirty="0"/>
              <a:t>POMŮCKY NA ROZVOJ</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404664"/>
            <a:ext cx="3582325" cy="47815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99992" y="3356992"/>
            <a:ext cx="4389107" cy="329183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260648"/>
            <a:ext cx="4824536" cy="484170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83968" y="3573016"/>
            <a:ext cx="4649713" cy="310554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51720" y="1052736"/>
            <a:ext cx="5191125" cy="50196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23528" y="188640"/>
            <a:ext cx="4824536" cy="482453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04048" y="1484784"/>
            <a:ext cx="3876675" cy="51435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9552" y="188640"/>
            <a:ext cx="3429000" cy="53435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283968" y="1556792"/>
            <a:ext cx="4699000" cy="50927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27584" y="332656"/>
            <a:ext cx="3744416" cy="5018289"/>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436096" y="2132856"/>
            <a:ext cx="3314748" cy="445727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539552" y="332656"/>
            <a:ext cx="3209925" cy="51435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499992" y="1340768"/>
            <a:ext cx="4171950" cy="52768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71600" y="1052736"/>
            <a:ext cx="6930833" cy="492859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67544" y="116632"/>
            <a:ext cx="4017378" cy="5112568"/>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4788024" y="692696"/>
            <a:ext cx="3867150" cy="5937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UKÁZKA TESTŮ</a:t>
            </a:r>
          </a:p>
        </p:txBody>
      </p:sp>
      <p:pic>
        <p:nvPicPr>
          <p:cNvPr id="4" name="image5.jpeg"/>
          <p:cNvPicPr>
            <a:picLocks noGrp="1"/>
          </p:cNvPicPr>
          <p:nvPr>
            <p:ph idx="1"/>
          </p:nvPr>
        </p:nvPicPr>
        <p:blipFill>
          <a:blip r:embed="rId2" cstate="print"/>
          <a:stretch>
            <a:fillRect/>
          </a:stretch>
        </p:blipFill>
        <p:spPr>
          <a:xfrm>
            <a:off x="827584" y="1340768"/>
            <a:ext cx="4115544" cy="3948906"/>
          </a:xfrm>
          <a:prstGeom prst="rect">
            <a:avLst/>
          </a:prstGeom>
        </p:spPr>
      </p:pic>
      <p:pic>
        <p:nvPicPr>
          <p:cNvPr id="5" name="image6.jpeg"/>
          <p:cNvPicPr/>
          <p:nvPr/>
        </p:nvPicPr>
        <p:blipFill>
          <a:blip r:embed="rId3" cstate="print"/>
          <a:stretch>
            <a:fillRect/>
          </a:stretch>
        </p:blipFill>
        <p:spPr>
          <a:xfrm>
            <a:off x="5724128" y="2924944"/>
            <a:ext cx="3034647" cy="373846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395536" y="332656"/>
            <a:ext cx="3556972" cy="266429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139952" y="1484784"/>
            <a:ext cx="4676775" cy="51435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168400" y="2378075"/>
            <a:ext cx="6807200" cy="21018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340768"/>
            <a:ext cx="7772400" cy="4104456"/>
          </a:xfrm>
        </p:spPr>
        <p:txBody>
          <a:bodyPr/>
          <a:lstStyle/>
          <a:p>
            <a:pPr algn="ctr"/>
            <a:r>
              <a:rPr lang="cs-CZ" sz="8800" b="1" dirty="0"/>
              <a:t>DOPORUČENÉ PRACOVNÍ LISTY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404664"/>
            <a:ext cx="3638550" cy="51435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60032" y="2348880"/>
            <a:ext cx="4058022" cy="4058022"/>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260648"/>
            <a:ext cx="3302000" cy="4673600"/>
          </a:xfrm>
          <a:prstGeom prst="rect">
            <a:avLst/>
          </a:prstGeom>
          <a:noFill/>
          <a:ln w="9525">
            <a:noFill/>
            <a:miter lim="800000"/>
            <a:headEnd/>
            <a:tailEnd/>
          </a:ln>
        </p:spPr>
      </p:pic>
      <p:pic>
        <p:nvPicPr>
          <p:cNvPr id="3" name="Obrázek 2" descr="2.jpg"/>
          <p:cNvPicPr>
            <a:picLocks noChangeAspect="1"/>
          </p:cNvPicPr>
          <p:nvPr/>
        </p:nvPicPr>
        <p:blipFill>
          <a:blip r:embed="rId3" cstate="print"/>
          <a:stretch>
            <a:fillRect/>
          </a:stretch>
        </p:blipFill>
        <p:spPr>
          <a:xfrm>
            <a:off x="5292080" y="332655"/>
            <a:ext cx="1875532" cy="2655753"/>
          </a:xfrm>
          <a:prstGeom prst="rect">
            <a:avLst/>
          </a:prstGeom>
        </p:spPr>
      </p:pic>
      <p:pic>
        <p:nvPicPr>
          <p:cNvPr id="4" name="Obrázek 3" descr="10.jpg"/>
          <p:cNvPicPr>
            <a:picLocks noChangeAspect="1"/>
          </p:cNvPicPr>
          <p:nvPr/>
        </p:nvPicPr>
        <p:blipFill>
          <a:blip r:embed="rId4" cstate="print"/>
          <a:stretch>
            <a:fillRect/>
          </a:stretch>
        </p:blipFill>
        <p:spPr>
          <a:xfrm>
            <a:off x="4572000" y="3212976"/>
            <a:ext cx="3371850" cy="33718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1412776"/>
            <a:ext cx="7772400" cy="4392488"/>
          </a:xfrm>
        </p:spPr>
        <p:txBody>
          <a:bodyPr/>
          <a:lstStyle/>
          <a:p>
            <a:pPr algn="ctr"/>
            <a:r>
              <a:rPr lang="cs-CZ" sz="8000" b="1" dirty="0"/>
              <a:t>DOPORUČENÁ ODBORNÁ LITERATURA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1.jpg"/>
          <p:cNvPicPr>
            <a:picLocks noChangeAspect="1"/>
          </p:cNvPicPr>
          <p:nvPr/>
        </p:nvPicPr>
        <p:blipFill>
          <a:blip r:embed="rId2" cstate="print"/>
          <a:stretch>
            <a:fillRect/>
          </a:stretch>
        </p:blipFill>
        <p:spPr>
          <a:xfrm>
            <a:off x="323528" y="332656"/>
            <a:ext cx="2221182" cy="3168352"/>
          </a:xfrm>
          <a:prstGeom prst="rect">
            <a:avLst/>
          </a:prstGeom>
        </p:spPr>
      </p:pic>
      <p:pic>
        <p:nvPicPr>
          <p:cNvPr id="3" name="Obrázek 2" descr="3.jpg"/>
          <p:cNvPicPr>
            <a:picLocks noChangeAspect="1"/>
          </p:cNvPicPr>
          <p:nvPr/>
        </p:nvPicPr>
        <p:blipFill>
          <a:blip r:embed="rId3" cstate="print"/>
          <a:stretch>
            <a:fillRect/>
          </a:stretch>
        </p:blipFill>
        <p:spPr>
          <a:xfrm>
            <a:off x="6588224" y="3736848"/>
            <a:ext cx="2185416" cy="3121152"/>
          </a:xfrm>
          <a:prstGeom prst="rect">
            <a:avLst/>
          </a:prstGeom>
        </p:spPr>
      </p:pic>
      <p:pic>
        <p:nvPicPr>
          <p:cNvPr id="4" name="Obrázek 3" descr="4.jpg"/>
          <p:cNvPicPr>
            <a:picLocks noChangeAspect="1"/>
          </p:cNvPicPr>
          <p:nvPr/>
        </p:nvPicPr>
        <p:blipFill>
          <a:blip r:embed="rId4" cstate="print"/>
          <a:stretch>
            <a:fillRect/>
          </a:stretch>
        </p:blipFill>
        <p:spPr>
          <a:xfrm>
            <a:off x="6516216" y="116632"/>
            <a:ext cx="2333625" cy="3333750"/>
          </a:xfrm>
          <a:prstGeom prst="rect">
            <a:avLst/>
          </a:prstGeom>
        </p:spPr>
      </p:pic>
      <p:pic>
        <p:nvPicPr>
          <p:cNvPr id="6" name="Obrázek 5" descr="6.jpg"/>
          <p:cNvPicPr>
            <a:picLocks noChangeAspect="1"/>
          </p:cNvPicPr>
          <p:nvPr/>
        </p:nvPicPr>
        <p:blipFill>
          <a:blip r:embed="rId5" cstate="print"/>
          <a:stretch>
            <a:fillRect/>
          </a:stretch>
        </p:blipFill>
        <p:spPr>
          <a:xfrm>
            <a:off x="3419872" y="1988840"/>
            <a:ext cx="2232248" cy="2976841"/>
          </a:xfrm>
          <a:prstGeom prst="rect">
            <a:avLst/>
          </a:prstGeom>
        </p:spPr>
      </p:pic>
      <p:pic>
        <p:nvPicPr>
          <p:cNvPr id="7" name="Obrázek 6" descr="7.jpg"/>
          <p:cNvPicPr>
            <a:picLocks noChangeAspect="1"/>
          </p:cNvPicPr>
          <p:nvPr/>
        </p:nvPicPr>
        <p:blipFill>
          <a:blip r:embed="rId6" cstate="print"/>
          <a:stretch>
            <a:fillRect/>
          </a:stretch>
        </p:blipFill>
        <p:spPr>
          <a:xfrm>
            <a:off x="251520" y="3625859"/>
            <a:ext cx="2232248" cy="304350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5.jpeg"/>
          <p:cNvPicPr>
            <a:picLocks noChangeAspect="1"/>
          </p:cNvPicPr>
          <p:nvPr/>
        </p:nvPicPr>
        <p:blipFill>
          <a:blip r:embed="rId2" cstate="print"/>
          <a:stretch>
            <a:fillRect/>
          </a:stretch>
        </p:blipFill>
        <p:spPr>
          <a:xfrm>
            <a:off x="683568" y="476672"/>
            <a:ext cx="2482476" cy="3456384"/>
          </a:xfrm>
          <a:prstGeom prst="rect">
            <a:avLst/>
          </a:prstGeom>
        </p:spPr>
      </p:pic>
      <p:pic>
        <p:nvPicPr>
          <p:cNvPr id="3" name="Obrázek 2" descr="8.jpg"/>
          <p:cNvPicPr>
            <a:picLocks noChangeAspect="1"/>
          </p:cNvPicPr>
          <p:nvPr/>
        </p:nvPicPr>
        <p:blipFill>
          <a:blip r:embed="rId3" cstate="print"/>
          <a:stretch>
            <a:fillRect/>
          </a:stretch>
        </p:blipFill>
        <p:spPr>
          <a:xfrm>
            <a:off x="6300192" y="476672"/>
            <a:ext cx="2599499" cy="3506992"/>
          </a:xfrm>
          <a:prstGeom prst="rect">
            <a:avLst/>
          </a:prstGeom>
        </p:spPr>
      </p:pic>
      <p:pic>
        <p:nvPicPr>
          <p:cNvPr id="4" name="Obrázek 3" descr="9.jpg"/>
          <p:cNvPicPr>
            <a:picLocks noChangeAspect="1"/>
          </p:cNvPicPr>
          <p:nvPr/>
        </p:nvPicPr>
        <p:blipFill>
          <a:blip r:embed="rId4" cstate="print"/>
          <a:stretch>
            <a:fillRect/>
          </a:stretch>
        </p:blipFill>
        <p:spPr>
          <a:xfrm>
            <a:off x="3563888" y="476672"/>
            <a:ext cx="2446739" cy="3506992"/>
          </a:xfrm>
          <a:prstGeom prst="rect">
            <a:avLst/>
          </a:prstGeom>
        </p:spPr>
      </p:pic>
      <p:pic>
        <p:nvPicPr>
          <p:cNvPr id="5" name="Obrázek 4" descr="11.png"/>
          <p:cNvPicPr>
            <a:picLocks noChangeAspect="1"/>
          </p:cNvPicPr>
          <p:nvPr/>
        </p:nvPicPr>
        <p:blipFill>
          <a:blip r:embed="rId5" cstate="print"/>
          <a:stretch>
            <a:fillRect/>
          </a:stretch>
        </p:blipFill>
        <p:spPr>
          <a:xfrm>
            <a:off x="2411760" y="4221088"/>
            <a:ext cx="1683188" cy="2376264"/>
          </a:xfrm>
          <a:prstGeom prst="rect">
            <a:avLst/>
          </a:prstGeom>
        </p:spPr>
      </p:pic>
      <p:pic>
        <p:nvPicPr>
          <p:cNvPr id="6" name="Obrázek 5" descr="13.jpg"/>
          <p:cNvPicPr>
            <a:picLocks noChangeAspect="1"/>
          </p:cNvPicPr>
          <p:nvPr/>
        </p:nvPicPr>
        <p:blipFill>
          <a:blip r:embed="rId6" cstate="print"/>
          <a:stretch>
            <a:fillRect/>
          </a:stretch>
        </p:blipFill>
        <p:spPr>
          <a:xfrm>
            <a:off x="5580112" y="4293096"/>
            <a:ext cx="1672041" cy="2344936"/>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LITERATURA K TÉMATU</a:t>
            </a:r>
          </a:p>
        </p:txBody>
      </p:sp>
      <p:sp>
        <p:nvSpPr>
          <p:cNvPr id="3" name="Zástupný symbol pro obsah 2"/>
          <p:cNvSpPr>
            <a:spLocks noGrp="1"/>
          </p:cNvSpPr>
          <p:nvPr>
            <p:ph idx="1"/>
          </p:nvPr>
        </p:nvSpPr>
        <p:spPr/>
        <p:txBody>
          <a:bodyPr>
            <a:normAutofit fontScale="55000" lnSpcReduction="20000"/>
          </a:bodyPr>
          <a:lstStyle/>
          <a:p>
            <a:pPr lvl="0">
              <a:buNone/>
            </a:pPr>
            <a:r>
              <a:rPr lang="cs-CZ" dirty="0"/>
              <a:t>BEDNÁŘOVÁ, J., ŠMARDOVÁ, V. Diagnostika dítěte předškolního věku. Brno: </a:t>
            </a:r>
            <a:r>
              <a:rPr lang="cs-CZ" dirty="0" err="1"/>
              <a:t>Computer</a:t>
            </a:r>
            <a:r>
              <a:rPr lang="cs-CZ" dirty="0"/>
              <a:t> </a:t>
            </a:r>
            <a:r>
              <a:rPr lang="cs-CZ" dirty="0" err="1"/>
              <a:t>Press</a:t>
            </a:r>
            <a:r>
              <a:rPr lang="cs-CZ" dirty="0"/>
              <a:t>, 2007. 212 s. ISBN 978-80-251-1829-0.</a:t>
            </a:r>
          </a:p>
          <a:p>
            <a:pPr lvl="0">
              <a:buNone/>
            </a:pPr>
            <a:r>
              <a:rPr lang="cs-CZ" dirty="0"/>
              <a:t>HOUSAROVÁ, B., Předškolní věk – zaměření na prevenci specifických poruch učení. In BURIANOVÁ, J.,</a:t>
            </a:r>
          </a:p>
          <a:p>
            <a:pPr>
              <a:buNone/>
            </a:pPr>
            <a:r>
              <a:rPr lang="cs-CZ" dirty="0"/>
              <a:t>JAKOUBKOVÁ, V., NÁDVORNÍKOVÁ, H. a kol. Vedení mateřské školy. Praha: Nakladatelství Dr. Josef </a:t>
            </a:r>
            <a:r>
              <a:rPr lang="cs-CZ" dirty="0" err="1"/>
              <a:t>Raabe</a:t>
            </a:r>
            <a:r>
              <a:rPr lang="cs-CZ" dirty="0"/>
              <a:t>, 2003.</a:t>
            </a:r>
          </a:p>
          <a:p>
            <a:pPr lvl="0">
              <a:buNone/>
            </a:pPr>
            <a:r>
              <a:rPr lang="cs-CZ" dirty="0"/>
              <a:t>KLEGROVÁ J. Máme doma prvňáčka. Praha: Mladá fronta, 2003. 139 s. ISBN 80-204-1020-1.</a:t>
            </a:r>
          </a:p>
          <a:p>
            <a:pPr lvl="0">
              <a:buNone/>
            </a:pPr>
            <a:r>
              <a:rPr lang="cs-CZ" dirty="0"/>
              <a:t>KOLLAŘÍKOVÁ, Z., PUPALA, B. Předškolní a primární pedagogika. Praha: Portál, 2001. 455 s. ISBN 80-7178-585-7.</a:t>
            </a:r>
          </a:p>
          <a:p>
            <a:pPr lvl="0">
              <a:buNone/>
            </a:pPr>
            <a:r>
              <a:rPr lang="cs-CZ" dirty="0"/>
              <a:t>KOŤÁTKOVÁ S. Hry v mateřské škole v teorii a praxi. Praha: </a:t>
            </a:r>
            <a:r>
              <a:rPr lang="cs-CZ" dirty="0" err="1"/>
              <a:t>Grada</a:t>
            </a:r>
            <a:r>
              <a:rPr lang="cs-CZ" dirty="0"/>
              <a:t>, 2005. 184 s. ISBN 80-247-0852-3.</a:t>
            </a:r>
          </a:p>
          <a:p>
            <a:pPr lvl="0">
              <a:buNone/>
            </a:pPr>
            <a:r>
              <a:rPr lang="cs-CZ" dirty="0"/>
              <a:t>NOVÁK, J. Dyskalkulie. Specifické poruchy počítání. Metodika rozvíjení početních dovedností s přílohou Pracovní list. Havlíčkův Brod: Tobiáš, 2000. 43 s. ISBN 80-85808-82-X.</a:t>
            </a:r>
          </a:p>
          <a:p>
            <a:pPr lvl="0">
              <a:buNone/>
            </a:pPr>
            <a:r>
              <a:rPr lang="cs-CZ" dirty="0"/>
              <a:t>NOVÁKOVÁ, M. Krok do školy s Barvičkou </a:t>
            </a:r>
            <a:r>
              <a:rPr lang="cs-CZ" dirty="0" err="1"/>
              <a:t>Bystrohlavičkou</a:t>
            </a:r>
            <a:r>
              <a:rPr lang="cs-CZ" dirty="0"/>
              <a:t>. Hradec Králové: NOMI</a:t>
            </a:r>
          </a:p>
          <a:p>
            <a:pPr>
              <a:buNone/>
            </a:pP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8000" b="1" dirty="0"/>
              <a:t>DĚKUJI ZA POZORNOST</a:t>
            </a:r>
          </a:p>
        </p:txBody>
      </p:sp>
      <p:sp>
        <p:nvSpPr>
          <p:cNvPr id="3" name="Zástupný symbol pro obsah 2"/>
          <p:cNvSpPr>
            <a:spLocks noGrp="1"/>
          </p:cNvSpPr>
          <p:nvPr>
            <p:ph idx="1"/>
          </p:nvPr>
        </p:nvSpPr>
        <p:spPr>
          <a:xfrm>
            <a:off x="914400" y="3861048"/>
            <a:ext cx="7772400" cy="2494512"/>
          </a:xfrm>
        </p:spPr>
        <p:txBody>
          <a:bodyPr/>
          <a:lstStyle/>
          <a:p>
            <a:pPr algn="ctr">
              <a:buNone/>
            </a:pPr>
            <a:r>
              <a:rPr lang="cs-CZ" dirty="0" err="1"/>
              <a:t>Smitková</a:t>
            </a:r>
            <a:r>
              <a:rPr lang="cs-CZ" dirty="0"/>
              <a:t> Šárka</a:t>
            </a:r>
          </a:p>
          <a:p>
            <a:pPr algn="ctr">
              <a:buNone/>
            </a:pPr>
            <a:r>
              <a:rPr lang="cs-CZ" dirty="0"/>
              <a:t>Tel. číslo 604 586 295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MOŽNOSTI PEDAGOGICKÉ DIAGNOSTIKY ŠKOLNÍ ZRALOSTI</a:t>
            </a:r>
            <a:br>
              <a:rPr lang="cs-CZ" dirty="0"/>
            </a:br>
            <a:endParaRPr lang="cs-CZ" dirty="0"/>
          </a:p>
        </p:txBody>
      </p:sp>
      <p:pic>
        <p:nvPicPr>
          <p:cNvPr id="4" name="image3.jpeg"/>
          <p:cNvPicPr>
            <a:picLocks noGrp="1"/>
          </p:cNvPicPr>
          <p:nvPr>
            <p:ph idx="1"/>
          </p:nvPr>
        </p:nvPicPr>
        <p:blipFill>
          <a:blip r:embed="rId2" cstate="print"/>
          <a:stretch>
            <a:fillRect/>
          </a:stretch>
        </p:blipFill>
        <p:spPr>
          <a:xfrm>
            <a:off x="683568" y="2060848"/>
            <a:ext cx="3583353" cy="4367212"/>
          </a:xfrm>
          <a:prstGeom prst="rect">
            <a:avLst/>
          </a:prstGeom>
        </p:spPr>
      </p:pic>
      <p:pic>
        <p:nvPicPr>
          <p:cNvPr id="5" name="image4.jpeg"/>
          <p:cNvPicPr/>
          <p:nvPr/>
        </p:nvPicPr>
        <p:blipFill>
          <a:blip r:embed="rId3" cstate="print"/>
          <a:stretch>
            <a:fillRect/>
          </a:stretch>
        </p:blipFill>
        <p:spPr>
          <a:xfrm>
            <a:off x="4427984" y="2708920"/>
            <a:ext cx="4461300" cy="28589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t>JAK PROBÍHÁ DIAGNOSTIKA V MŠ</a:t>
            </a:r>
            <a:br>
              <a:rPr lang="cs-CZ" dirty="0"/>
            </a:br>
            <a:endParaRPr lang="cs-CZ" dirty="0"/>
          </a:p>
        </p:txBody>
      </p:sp>
      <p:sp>
        <p:nvSpPr>
          <p:cNvPr id="3" name="Zástupný symbol pro obsah 2"/>
          <p:cNvSpPr>
            <a:spLocks noGrp="1"/>
          </p:cNvSpPr>
          <p:nvPr>
            <p:ph idx="1"/>
          </p:nvPr>
        </p:nvSpPr>
        <p:spPr/>
        <p:txBody>
          <a:bodyPr>
            <a:normAutofit lnSpcReduction="10000"/>
          </a:bodyPr>
          <a:lstStyle/>
          <a:p>
            <a:pPr lvl="0" algn="ctr">
              <a:buFontTx/>
              <a:buChar char="-"/>
            </a:pPr>
            <a:r>
              <a:rPr lang="cs-CZ" dirty="0"/>
              <a:t>na začátku školního roku a v lednu</a:t>
            </a:r>
          </a:p>
          <a:p>
            <a:pPr lvl="0" algn="ctr">
              <a:buFontTx/>
              <a:buChar char="-"/>
            </a:pPr>
            <a:r>
              <a:rPr lang="cs-CZ" dirty="0"/>
              <a:t>individuálně X skupinově</a:t>
            </a:r>
          </a:p>
          <a:p>
            <a:pPr lvl="0" algn="ctr">
              <a:buFontTx/>
              <a:buChar char="-"/>
            </a:pPr>
            <a:r>
              <a:rPr lang="cs-CZ" dirty="0"/>
              <a:t>metody: rozhovor, pozorování, anamnéza, analýza prací, percepční zkoušky,…</a:t>
            </a:r>
          </a:p>
          <a:p>
            <a:pPr lvl="0" algn="ctr">
              <a:buFontTx/>
              <a:buChar char="-"/>
            </a:pPr>
            <a:r>
              <a:rPr lang="cs-CZ" dirty="0"/>
              <a:t>není přesně stanoveno, jakou má mít DŠZ dokumentaci, důležité je, aby se DŠZ ve MŠ prováděla</a:t>
            </a:r>
          </a:p>
          <a:p>
            <a:pPr lvl="0" algn="ctr">
              <a:buFontTx/>
              <a:buChar char="-"/>
            </a:pPr>
            <a:r>
              <a:rPr lang="cs-CZ" dirty="0"/>
              <a:t> výsledky seznamují paní učitelky rodiče</a:t>
            </a:r>
          </a:p>
          <a:p>
            <a:pPr lvl="0" algn="ctr">
              <a:buFontTx/>
              <a:buChar char="-"/>
            </a:pPr>
            <a:r>
              <a:rPr lang="cs-CZ" dirty="0"/>
              <a:t>spolupráce se ŠPZ</a:t>
            </a:r>
          </a:p>
          <a:p>
            <a:pPr>
              <a:buNone/>
            </a:pP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b="1" dirty="0"/>
              <a:t>DIAGNOSTIKA DÍTĚTE V PŘEDŠKOLNÍM VĚKU JE ZAMĚŘENA NA SLEDOVÁNÍ A ROZVOJ</a:t>
            </a:r>
            <a:br>
              <a:rPr lang="cs-CZ" sz="3200" b="1" dirty="0"/>
            </a:br>
            <a:r>
              <a:rPr lang="cs-CZ" sz="3200" b="1" dirty="0"/>
              <a:t>NÁSLEDUJÍCÍCH OBLASTÍ</a:t>
            </a:r>
            <a:br>
              <a:rPr lang="cs-CZ" dirty="0"/>
            </a:br>
            <a:endParaRPr lang="cs-CZ" dirty="0"/>
          </a:p>
        </p:txBody>
      </p:sp>
      <p:sp>
        <p:nvSpPr>
          <p:cNvPr id="3" name="Zástupný symbol pro obsah 2"/>
          <p:cNvSpPr>
            <a:spLocks noGrp="1"/>
          </p:cNvSpPr>
          <p:nvPr>
            <p:ph sz="half" idx="1"/>
          </p:nvPr>
        </p:nvSpPr>
        <p:spPr>
          <a:xfrm>
            <a:off x="464344" y="2852936"/>
            <a:ext cx="4038600" cy="3443528"/>
          </a:xfrm>
        </p:spPr>
        <p:txBody>
          <a:bodyPr>
            <a:normAutofit fontScale="92500" lnSpcReduction="10000"/>
          </a:bodyPr>
          <a:lstStyle/>
          <a:p>
            <a:pPr lvl="0" algn="ctr">
              <a:buFontTx/>
              <a:buChar char="-"/>
            </a:pPr>
            <a:r>
              <a:rPr lang="cs-CZ" dirty="0"/>
              <a:t>fyzická zralost</a:t>
            </a:r>
          </a:p>
          <a:p>
            <a:pPr lvl="0" algn="ctr">
              <a:buFontTx/>
              <a:buChar char="-"/>
            </a:pPr>
            <a:r>
              <a:rPr lang="cs-CZ" dirty="0"/>
              <a:t>motorika, </a:t>
            </a:r>
            <a:r>
              <a:rPr lang="cs-CZ" dirty="0" err="1"/>
              <a:t>grafomotorika</a:t>
            </a:r>
            <a:endParaRPr lang="cs-CZ" dirty="0"/>
          </a:p>
          <a:p>
            <a:pPr lvl="0" algn="ctr">
              <a:buFontTx/>
              <a:buChar char="-"/>
            </a:pPr>
            <a:r>
              <a:rPr lang="cs-CZ" dirty="0"/>
              <a:t>zrakového vnímání a paměti</a:t>
            </a:r>
          </a:p>
          <a:p>
            <a:pPr lvl="0" algn="ctr">
              <a:buFontTx/>
              <a:buChar char="-"/>
            </a:pPr>
            <a:r>
              <a:rPr lang="cs-CZ" dirty="0"/>
              <a:t>sluchového vnímání a paměti</a:t>
            </a:r>
          </a:p>
          <a:p>
            <a:pPr lvl="0" algn="ctr">
              <a:buFontTx/>
              <a:buChar char="-"/>
            </a:pPr>
            <a:r>
              <a:rPr lang="cs-CZ" dirty="0"/>
              <a:t>vnímání prostoru</a:t>
            </a:r>
          </a:p>
          <a:p>
            <a:pPr lvl="0" algn="ctr">
              <a:buFontTx/>
              <a:buChar char="-"/>
            </a:pPr>
            <a:r>
              <a:rPr lang="cs-CZ" dirty="0"/>
              <a:t>vnímání času</a:t>
            </a:r>
          </a:p>
          <a:p>
            <a:pPr>
              <a:buNone/>
            </a:pPr>
            <a:endParaRPr lang="cs-CZ" dirty="0"/>
          </a:p>
        </p:txBody>
      </p:sp>
      <p:sp>
        <p:nvSpPr>
          <p:cNvPr id="4" name="Zástupný symbol pro obsah 3"/>
          <p:cNvSpPr>
            <a:spLocks noGrp="1"/>
          </p:cNvSpPr>
          <p:nvPr>
            <p:ph sz="half" idx="2"/>
          </p:nvPr>
        </p:nvSpPr>
        <p:spPr>
          <a:xfrm>
            <a:off x="4655344" y="3068960"/>
            <a:ext cx="4038600" cy="3227504"/>
          </a:xfrm>
        </p:spPr>
        <p:txBody>
          <a:bodyPr>
            <a:normAutofit fontScale="92500" lnSpcReduction="10000"/>
          </a:bodyPr>
          <a:lstStyle/>
          <a:p>
            <a:pPr lvl="0" algn="ctr">
              <a:buFontTx/>
              <a:buChar char="-"/>
            </a:pPr>
            <a:r>
              <a:rPr lang="cs-CZ" dirty="0"/>
              <a:t>základní matematické představy</a:t>
            </a:r>
          </a:p>
          <a:p>
            <a:pPr lvl="0" algn="ctr">
              <a:buFontTx/>
              <a:buChar char="-"/>
            </a:pPr>
            <a:r>
              <a:rPr lang="cs-CZ" dirty="0"/>
              <a:t>řeč (myšlení)</a:t>
            </a:r>
          </a:p>
          <a:p>
            <a:pPr lvl="0" algn="ctr">
              <a:buFontTx/>
              <a:buChar char="-"/>
            </a:pPr>
            <a:r>
              <a:rPr lang="cs-CZ" dirty="0"/>
              <a:t>sociální dovednosti</a:t>
            </a:r>
          </a:p>
          <a:p>
            <a:pPr lvl="0" algn="ctr">
              <a:buFontTx/>
              <a:buChar char="-"/>
            </a:pPr>
            <a:r>
              <a:rPr lang="cs-CZ" dirty="0" err="1"/>
              <a:t>sebeobsluha</a:t>
            </a:r>
            <a:r>
              <a:rPr lang="cs-CZ" dirty="0"/>
              <a:t> (samostatnosti)</a:t>
            </a:r>
          </a:p>
          <a:p>
            <a:pPr lvl="0" algn="ctr">
              <a:buFontTx/>
              <a:buChar char="-"/>
            </a:pPr>
            <a:r>
              <a:rPr lang="cs-CZ" dirty="0"/>
              <a:t>hra</a:t>
            </a:r>
          </a:p>
          <a:p>
            <a:pPr>
              <a:buNone/>
            </a:pP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143</TotalTime>
  <Words>3497</Words>
  <Application>Microsoft Office PowerPoint</Application>
  <PresentationFormat>Předvádění na obrazovce (4:3)</PresentationFormat>
  <Paragraphs>365</Paragraphs>
  <Slides>69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69</vt:i4>
      </vt:variant>
    </vt:vector>
  </HeadingPairs>
  <TitlesOfParts>
    <vt:vector size="75" baseType="lpstr">
      <vt:lpstr>Consolas</vt:lpstr>
      <vt:lpstr>Corbel</vt:lpstr>
      <vt:lpstr>Wingdings</vt:lpstr>
      <vt:lpstr>Wingdings 2</vt:lpstr>
      <vt:lpstr>Wingdings 3</vt:lpstr>
      <vt:lpstr>Metro</vt:lpstr>
      <vt:lpstr>ŠKOLNÍ ZRALOST  A PŘIPRAVENOST –  CO POTŘEBUJE DÍTĚ UMĚT PŘED VSTUPEM DO ZŠ</vt:lpstr>
      <vt:lpstr>ŠÁRKA SMITKOVÁ</vt:lpstr>
      <vt:lpstr>ŠKOLNÍ ZRALOST</vt:lpstr>
      <vt:lpstr>DIAGNOSTIKA ŠKOLNÍ ZRALOSTI</vt:lpstr>
      <vt:lpstr>NEJČASTĚJI POUŽÍVANÉ TESTY ŠKOLNÍ ZRALOSTI  (PORADENSKÉ ÚČELY) </vt:lpstr>
      <vt:lpstr>UKÁZKA TESTŮ</vt:lpstr>
      <vt:lpstr>MOŽNOSTI PEDAGOGICKÉ DIAGNOSTIKY ŠKOLNÍ ZRALOSTI </vt:lpstr>
      <vt:lpstr>JAK PROBÍHÁ DIAGNOSTIKA V MŠ </vt:lpstr>
      <vt:lpstr>DIAGNOSTIKA DÍTĚTE V PŘEDŠKOLNÍM VĚKU JE ZAMĚŘENA NA SLEDOVÁNÍ A ROZVOJ NÁSLEDUJÍCÍCH OBLASTÍ </vt:lpstr>
      <vt:lpstr>HRUBÁ MOTORIKA</vt:lpstr>
      <vt:lpstr>JAK HRUBOU MOTORIKU ROZVÍJET? </vt:lpstr>
      <vt:lpstr>GRAFOMOTORIKA</vt:lpstr>
      <vt:lpstr>JAK ROZVÍJET GRAFOMOTORIKU? </vt:lpstr>
      <vt:lpstr>INSPIRACE NA GRAFOMOTORIKU </vt:lpstr>
      <vt:lpstr>JEMNÁ MOTORIKA </vt:lpstr>
      <vt:lpstr>JAK ROZVÍJET JEMNOU MOTORIKU? </vt:lpstr>
      <vt:lpstr>ZRAKOVÉ VNÍMÁNÍ A PAMĚŤ </vt:lpstr>
      <vt:lpstr>UKÁZKA PRACOVNÍCH LISTŮ NA ROZVOJ ZRAKOVÉHO VNÍMÁNÍ</vt:lpstr>
      <vt:lpstr>UKÁZKA PRACOVNÍCH LISTŮ NA ROZVOJ ZRAKOVÉHO VNÍMÁNÍ</vt:lpstr>
      <vt:lpstr>SLUCHOVÉ VNÍMÁNÍ A PAMĚŤ </vt:lpstr>
      <vt:lpstr>SLUCHOVÉ VNÍMÁNÍ A PAMĚŤ</vt:lpstr>
      <vt:lpstr>JAK ROZVÍJET SLUCHOVÉ VNÍMÁNÍ?</vt:lpstr>
      <vt:lpstr>UKÁZKA PRACOVNÍCH LISTŮ NA ROZVOJ SLUCHOVÉHO VNÍMÁNÍ </vt:lpstr>
      <vt:lpstr>ŘEČ </vt:lpstr>
      <vt:lpstr>JAK ROZVÍJET ŘEČ? </vt:lpstr>
      <vt:lpstr>PŘEDMATEMATICKÉ PŘEDSTAVY </vt:lpstr>
      <vt:lpstr>JAK ROZVÍJET PŘEDMATEMATICKÉ DOVEDNOSTI  </vt:lpstr>
      <vt:lpstr>VNÍMÁNÍ ČASU </vt:lpstr>
      <vt:lpstr>JAK ROZVÍJET ORIENTACI V ČASE </vt:lpstr>
      <vt:lpstr>VNÍMÁNÍ PROSTORU </vt:lpstr>
      <vt:lpstr>JAK PROCVIČOVAT PROSTOROVOU ORIENTACI </vt:lpstr>
      <vt:lpstr>POZORNOST </vt:lpstr>
      <vt:lpstr>SEBEOBSLUŽNÉ DOVEDNOSTI </vt:lpstr>
      <vt:lpstr>CITOVÁ ZRALOST </vt:lpstr>
      <vt:lpstr>SOCIÁLNÍ ZRALOST </vt:lpstr>
      <vt:lpstr>PRACOVNÍ ZRALOST</vt:lpstr>
      <vt:lpstr>ZÁPISY</vt:lpstr>
      <vt:lpstr>CO DĚLAT A NEDĚLAT PŘED ZÁPISEM</vt:lpstr>
      <vt:lpstr>ODKLAD - VYMEZENÍ VE ŠKOLSKÉM ZÁKONU</vt:lpstr>
      <vt:lpstr>ODKLAD - VYMEZENÍ VE ŠKOLSKÉM ZÁKONU</vt:lpstr>
      <vt:lpstr>JAK VYŘÍDIT ODKLAD</vt:lpstr>
      <vt:lpstr>JAK VYŘÍDIT ODKLAD</vt:lpstr>
      <vt:lpstr>CO SE DĚJE PO VYŘÍZENÍ ODKLADU</vt:lpstr>
      <vt:lpstr>DODATEČNÝ ODKLAD</vt:lpstr>
      <vt:lpstr>PROČ SE DÁVA ODKLAD?</vt:lpstr>
      <vt:lpstr>PROČ SE DÁVA ODKLAD?</vt:lpstr>
      <vt:lpstr>DŮSLEDKY PŘEDČASNÉHO NÁSTUPU DÍTĚTE DO ZŠ</vt:lpstr>
      <vt:lpstr>DESATERO PRO PRVŇÁČKA</vt:lpstr>
      <vt:lpstr>PROGRAMY POMÁHAJÍ</vt:lpstr>
      <vt:lpstr>POMŮCKY NA ROZVOJ</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DOPORUČENÉ PRACOVNÍ LISTY</vt:lpstr>
      <vt:lpstr>Prezentace aplikace PowerPoint</vt:lpstr>
      <vt:lpstr>Prezentace aplikace PowerPoint</vt:lpstr>
      <vt:lpstr>DOPORUČENÁ ODBORNÁ LITERATURA</vt:lpstr>
      <vt:lpstr>Prezentace aplikace PowerPoint</vt:lpstr>
      <vt:lpstr>Prezentace aplikace PowerPoint</vt:lpstr>
      <vt:lpstr>LITERATURA K TÉMATU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ŠKOLNÍ ZRALOST  A PŘIPRAVENOST –  CO POTŘEBUJE DÍTĚ UMĚT PŘED VSTUPEM DO ZŠ</dc:title>
  <dc:creator>Uživatel systému Windows</dc:creator>
  <cp:lastModifiedBy>Přerovská Jiřina</cp:lastModifiedBy>
  <cp:revision>15</cp:revision>
  <dcterms:created xsi:type="dcterms:W3CDTF">2021-11-10T07:49:22Z</dcterms:created>
  <dcterms:modified xsi:type="dcterms:W3CDTF">2022-08-18T07:46:05Z</dcterms:modified>
</cp:coreProperties>
</file>